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6"/>
  </p:notesMasterIdLst>
  <p:handoutMasterIdLst>
    <p:handoutMasterId r:id="rId7"/>
  </p:handoutMasterIdLst>
  <p:sldIdLst>
    <p:sldId id="256" r:id="rId5"/>
  </p:sldIdLst>
  <p:sldSz cx="51206400" cy="28803600"/>
  <p:notesSz cx="6858000" cy="9144000"/>
  <p:defaultTextStyle>
    <a:defPPr>
      <a:defRPr lang="en-US"/>
    </a:defPPr>
    <a:lvl1pPr marL="0" algn="l" defTabSz="2087103" rtl="0" eaLnBrk="1" latinLnBrk="0" hangingPunct="1">
      <a:defRPr sz="8215" kern="1200">
        <a:solidFill>
          <a:schemeClr val="tx1"/>
        </a:solidFill>
        <a:latin typeface="+mn-lt"/>
        <a:ea typeface="+mn-ea"/>
        <a:cs typeface="+mn-cs"/>
      </a:defRPr>
    </a:lvl1pPr>
    <a:lvl2pPr marL="2087103" algn="l" defTabSz="2087103" rtl="0" eaLnBrk="1" latinLnBrk="0" hangingPunct="1">
      <a:defRPr sz="8215" kern="1200">
        <a:solidFill>
          <a:schemeClr val="tx1"/>
        </a:solidFill>
        <a:latin typeface="+mn-lt"/>
        <a:ea typeface="+mn-ea"/>
        <a:cs typeface="+mn-cs"/>
      </a:defRPr>
    </a:lvl2pPr>
    <a:lvl3pPr marL="4174212" algn="l" defTabSz="2087103" rtl="0" eaLnBrk="1" latinLnBrk="0" hangingPunct="1">
      <a:defRPr sz="8215" kern="1200">
        <a:solidFill>
          <a:schemeClr val="tx1"/>
        </a:solidFill>
        <a:latin typeface="+mn-lt"/>
        <a:ea typeface="+mn-ea"/>
        <a:cs typeface="+mn-cs"/>
      </a:defRPr>
    </a:lvl3pPr>
    <a:lvl4pPr marL="6261315" algn="l" defTabSz="2087103" rtl="0" eaLnBrk="1" latinLnBrk="0" hangingPunct="1">
      <a:defRPr sz="8215" kern="1200">
        <a:solidFill>
          <a:schemeClr val="tx1"/>
        </a:solidFill>
        <a:latin typeface="+mn-lt"/>
        <a:ea typeface="+mn-ea"/>
        <a:cs typeface="+mn-cs"/>
      </a:defRPr>
    </a:lvl4pPr>
    <a:lvl5pPr marL="8348424" algn="l" defTabSz="2087103" rtl="0" eaLnBrk="1" latinLnBrk="0" hangingPunct="1">
      <a:defRPr sz="8215" kern="1200">
        <a:solidFill>
          <a:schemeClr val="tx1"/>
        </a:solidFill>
        <a:latin typeface="+mn-lt"/>
        <a:ea typeface="+mn-ea"/>
        <a:cs typeface="+mn-cs"/>
      </a:defRPr>
    </a:lvl5pPr>
    <a:lvl6pPr marL="10435527" algn="l" defTabSz="2087103" rtl="0" eaLnBrk="1" latinLnBrk="0" hangingPunct="1">
      <a:defRPr sz="8215" kern="1200">
        <a:solidFill>
          <a:schemeClr val="tx1"/>
        </a:solidFill>
        <a:latin typeface="+mn-lt"/>
        <a:ea typeface="+mn-ea"/>
        <a:cs typeface="+mn-cs"/>
      </a:defRPr>
    </a:lvl6pPr>
    <a:lvl7pPr marL="12522636" algn="l" defTabSz="2087103" rtl="0" eaLnBrk="1" latinLnBrk="0" hangingPunct="1">
      <a:defRPr sz="8215" kern="1200">
        <a:solidFill>
          <a:schemeClr val="tx1"/>
        </a:solidFill>
        <a:latin typeface="+mn-lt"/>
        <a:ea typeface="+mn-ea"/>
        <a:cs typeface="+mn-cs"/>
      </a:defRPr>
    </a:lvl7pPr>
    <a:lvl8pPr marL="14609739" algn="l" defTabSz="2087103" rtl="0" eaLnBrk="1" latinLnBrk="0" hangingPunct="1">
      <a:defRPr sz="8215" kern="1200">
        <a:solidFill>
          <a:schemeClr val="tx1"/>
        </a:solidFill>
        <a:latin typeface="+mn-lt"/>
        <a:ea typeface="+mn-ea"/>
        <a:cs typeface="+mn-cs"/>
      </a:defRPr>
    </a:lvl8pPr>
    <a:lvl9pPr marL="16696848" algn="l" defTabSz="2087103" rtl="0" eaLnBrk="1" latinLnBrk="0" hangingPunct="1">
      <a:defRPr sz="8215" kern="1200">
        <a:solidFill>
          <a:schemeClr val="tx1"/>
        </a:solidFill>
        <a:latin typeface="+mn-lt"/>
        <a:ea typeface="+mn-ea"/>
        <a:cs typeface="+mn-cs"/>
      </a:defRPr>
    </a:lvl9pPr>
  </p:defaultTextStyle>
  <p:extLst>
    <p:ext uri="{EFAFB233-063F-42B5-8137-9DF3F51BA10A}">
      <p15:sldGuideLst xmlns:p15="http://schemas.microsoft.com/office/powerpoint/2012/main">
        <p15:guide id="2" pos="16129" userDrawn="1">
          <p15:clr>
            <a:srgbClr val="A4A3A4"/>
          </p15:clr>
        </p15:guide>
        <p15:guide id="3" orient="horz" pos="9072" userDrawn="1">
          <p15:clr>
            <a:srgbClr val="A4A3A4"/>
          </p15:clr>
        </p15:guide>
        <p15:guide id="4" pos="26796" userDrawn="1">
          <p15:clr>
            <a:srgbClr val="A4A3A4"/>
          </p15:clr>
        </p15:guide>
        <p15:guide id="5" orient="horz" pos="711" userDrawn="1">
          <p15:clr>
            <a:srgbClr val="A4A3A4"/>
          </p15:clr>
        </p15:guide>
        <p15:guide id="6" orient="horz" pos="8277" userDrawn="1">
          <p15:clr>
            <a:srgbClr val="A4A3A4"/>
          </p15:clr>
        </p15:guide>
        <p15:guide id="7" orient="horz" pos="834" userDrawn="1">
          <p15:clr>
            <a:srgbClr val="A4A3A4"/>
          </p15:clr>
        </p15:guide>
        <p15:guide id="8" orient="horz" pos="17321" userDrawn="1">
          <p15:clr>
            <a:srgbClr val="A4A3A4"/>
          </p15:clr>
        </p15:guide>
        <p15:guide id="9" pos="1815" userDrawn="1">
          <p15:clr>
            <a:srgbClr val="A4A3A4"/>
          </p15:clr>
        </p15:guide>
        <p15:guide id="10" pos="2365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85DAFF"/>
    <a:srgbClr val="0071BC"/>
    <a:srgbClr val="4787BE"/>
    <a:srgbClr val="7DDCD8"/>
    <a:srgbClr val="FBB03B"/>
    <a:srgbClr val="191E28"/>
    <a:srgbClr val="57A2E6"/>
    <a:srgbClr val="474B53"/>
    <a:srgbClr val="F2B8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D52866-ED7B-4150-BCB5-AA4681BAD28A}" v="2" dt="2023-05-05T08:30:36.2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993" autoAdjust="0"/>
    <p:restoredTop sz="94660"/>
  </p:normalViewPr>
  <p:slideViewPr>
    <p:cSldViewPr snapToGrid="0" showGuides="1">
      <p:cViewPr varScale="1">
        <p:scale>
          <a:sx n="26" d="100"/>
          <a:sy n="26" d="100"/>
        </p:scale>
        <p:origin x="570" y="144"/>
      </p:cViewPr>
      <p:guideLst>
        <p:guide pos="16129"/>
        <p:guide orient="horz" pos="9072"/>
        <p:guide pos="26796"/>
        <p:guide orient="horz" pos="711"/>
        <p:guide orient="horz" pos="8277"/>
        <p:guide orient="horz" pos="834"/>
        <p:guide orient="horz" pos="17321"/>
        <p:guide pos="1815"/>
        <p:guide pos="23654"/>
      </p:guideLst>
    </p:cSldViewPr>
  </p:slideViewPr>
  <p:notesTextViewPr>
    <p:cViewPr>
      <p:scale>
        <a:sx n="3" d="2"/>
        <a:sy n="3" d="2"/>
      </p:scale>
      <p:origin x="0" y="0"/>
    </p:cViewPr>
  </p:notesTextViewPr>
  <p:notesViewPr>
    <p:cSldViewPr snapToGrid="0" showGuides="1">
      <p:cViewPr varScale="1">
        <p:scale>
          <a:sx n="58" d="100"/>
          <a:sy n="58" d="100"/>
        </p:scale>
        <p:origin x="2965"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4000" dirty="0">
                <a:solidFill>
                  <a:srgbClr val="000099"/>
                </a:solidFill>
                <a:latin typeface="Arial" panose="020B0604020202020204" pitchFamily="34" charset="0"/>
                <a:cs typeface="Arial" panose="020B0604020202020204" pitchFamily="34" charset="0"/>
              </a:rPr>
              <a:t>Cycle 1: Average Temperature Change in Celsius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Average Temperature Change</c:v>
                </c:pt>
              </c:strCache>
            </c:strRef>
          </c:tx>
          <c:spPr>
            <a:solidFill>
              <a:schemeClr val="accent4"/>
            </a:solidFill>
            <a:ln>
              <a:noFill/>
            </a:ln>
            <a:effectLst/>
          </c:spPr>
          <c:invertIfNegative val="0"/>
          <c:cat>
            <c:strRef>
              <c:f>Sheet1!$A$2:$A$4</c:f>
              <c:strCache>
                <c:ptCount val="3"/>
                <c:pt idx="0">
                  <c:v>Actively Warmed (Fluids/Blanket</c:v>
                </c:pt>
                <c:pt idx="1">
                  <c:v>No Fluids Given</c:v>
                </c:pt>
                <c:pt idx="2">
                  <c:v>Unwarmed Fluids</c:v>
                </c:pt>
              </c:strCache>
            </c:strRef>
          </c:cat>
          <c:val>
            <c:numRef>
              <c:f>Sheet1!$B$2:$B$4</c:f>
              <c:numCache>
                <c:formatCode>General</c:formatCode>
                <c:ptCount val="3"/>
                <c:pt idx="0">
                  <c:v>0.4</c:v>
                </c:pt>
                <c:pt idx="1">
                  <c:v>-0.3</c:v>
                </c:pt>
                <c:pt idx="2">
                  <c:v>-0.5</c:v>
                </c:pt>
              </c:numCache>
            </c:numRef>
          </c:val>
          <c:extLst>
            <c:ext xmlns:c16="http://schemas.microsoft.com/office/drawing/2014/chart" uri="{C3380CC4-5D6E-409C-BE32-E72D297353CC}">
              <c16:uniqueId val="{00000000-7ACD-0547-9A6E-633F41496B33}"/>
            </c:ext>
          </c:extLst>
        </c:ser>
        <c:dLbls>
          <c:showLegendKey val="0"/>
          <c:showVal val="0"/>
          <c:showCatName val="0"/>
          <c:showSerName val="0"/>
          <c:showPercent val="0"/>
          <c:showBubbleSize val="0"/>
        </c:dLbls>
        <c:gapWidth val="219"/>
        <c:overlap val="-27"/>
        <c:axId val="1246540720"/>
        <c:axId val="1275527600"/>
      </c:barChart>
      <c:catAx>
        <c:axId val="1246540720"/>
        <c:scaling>
          <c:orientation val="minMax"/>
        </c:scaling>
        <c:delete val="1"/>
        <c:axPos val="b"/>
        <c:numFmt formatCode="General" sourceLinked="1"/>
        <c:majorTickMark val="none"/>
        <c:minorTickMark val="none"/>
        <c:tickLblPos val="nextTo"/>
        <c:crossAx val="1275527600"/>
        <c:crosses val="autoZero"/>
        <c:auto val="1"/>
        <c:lblAlgn val="ctr"/>
        <c:lblOffset val="100"/>
        <c:noMultiLvlLbl val="0"/>
      </c:catAx>
      <c:valAx>
        <c:axId val="1275527600"/>
        <c:scaling>
          <c:orientation val="minMax"/>
        </c:scaling>
        <c:delete val="0"/>
        <c:axPos val="l"/>
        <c:majorGridlines>
          <c:spPr>
            <a:ln w="9525" cap="flat" cmpd="sng" algn="ctr">
              <a:solidFill>
                <a:srgbClr val="000099"/>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600" b="0" i="0" u="none" strike="noStrike" kern="1200" baseline="0">
                <a:solidFill>
                  <a:srgbClr val="000099"/>
                </a:solidFill>
                <a:latin typeface="Arial" panose="020B0604020202020204" pitchFamily="34" charset="0"/>
                <a:ea typeface="+mn-ea"/>
                <a:cs typeface="Arial" panose="020B0604020202020204" pitchFamily="34" charset="0"/>
              </a:defRPr>
            </a:pPr>
            <a:endParaRPr lang="en-US"/>
          </a:p>
        </c:txPr>
        <c:crossAx val="12465407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726653709440961E-2"/>
          <c:y val="1.786816479186536E-2"/>
          <c:w val="0.94814640989938881"/>
          <c:h val="0.85516828225019659"/>
        </c:manualLayout>
      </c:layout>
      <c:barChart>
        <c:barDir val="col"/>
        <c:grouping val="clustered"/>
        <c:varyColors val="0"/>
        <c:ser>
          <c:idx val="0"/>
          <c:order val="0"/>
          <c:tx>
            <c:strRef>
              <c:f>Sheet1!$B$1</c:f>
              <c:strCache>
                <c:ptCount val="1"/>
                <c:pt idx="0">
                  <c:v>Average Temperature Change in Celcius</c:v>
                </c:pt>
              </c:strCache>
            </c:strRef>
          </c:tx>
          <c:spPr>
            <a:solidFill>
              <a:srgbClr val="00B0F0"/>
            </a:solidFill>
            <a:ln>
              <a:noFill/>
            </a:ln>
            <a:effectLst/>
          </c:spPr>
          <c:invertIfNegative val="0"/>
          <c:cat>
            <c:strRef>
              <c:f>Sheet1!$A$2:$A$4</c:f>
              <c:strCache>
                <c:ptCount val="3"/>
                <c:pt idx="0">
                  <c:v>Warming Cabinet Fluids</c:v>
                </c:pt>
                <c:pt idx="1">
                  <c:v>Actively Warmed (Blanket)</c:v>
                </c:pt>
                <c:pt idx="2">
                  <c:v>No fluids given</c:v>
                </c:pt>
              </c:strCache>
            </c:strRef>
          </c:cat>
          <c:val>
            <c:numRef>
              <c:f>Sheet1!$B$2:$B$4</c:f>
              <c:numCache>
                <c:formatCode>General</c:formatCode>
                <c:ptCount val="3"/>
                <c:pt idx="0">
                  <c:v>0.1</c:v>
                </c:pt>
                <c:pt idx="1">
                  <c:v>0.1</c:v>
                </c:pt>
                <c:pt idx="2">
                  <c:v>-0.2</c:v>
                </c:pt>
              </c:numCache>
            </c:numRef>
          </c:val>
          <c:extLst>
            <c:ext xmlns:c16="http://schemas.microsoft.com/office/drawing/2014/chart" uri="{C3380CC4-5D6E-409C-BE32-E72D297353CC}">
              <c16:uniqueId val="{00000000-706B-3747-9197-5AF2CE141C72}"/>
            </c:ext>
          </c:extLst>
        </c:ser>
        <c:dLbls>
          <c:showLegendKey val="0"/>
          <c:showVal val="0"/>
          <c:showCatName val="0"/>
          <c:showSerName val="0"/>
          <c:showPercent val="0"/>
          <c:showBubbleSize val="0"/>
        </c:dLbls>
        <c:gapWidth val="219"/>
        <c:overlap val="-27"/>
        <c:axId val="1292304704"/>
        <c:axId val="1263010224"/>
      </c:barChart>
      <c:catAx>
        <c:axId val="1292304704"/>
        <c:scaling>
          <c:orientation val="minMax"/>
        </c:scaling>
        <c:delete val="1"/>
        <c:axPos val="b"/>
        <c:numFmt formatCode="General" sourceLinked="1"/>
        <c:majorTickMark val="none"/>
        <c:minorTickMark val="none"/>
        <c:tickLblPos val="nextTo"/>
        <c:crossAx val="1263010224"/>
        <c:crosses val="autoZero"/>
        <c:auto val="1"/>
        <c:lblAlgn val="ctr"/>
        <c:lblOffset val="100"/>
        <c:noMultiLvlLbl val="0"/>
      </c:catAx>
      <c:valAx>
        <c:axId val="1263010224"/>
        <c:scaling>
          <c:orientation val="minMax"/>
        </c:scaling>
        <c:delete val="0"/>
        <c:axPos val="l"/>
        <c:majorGridlines>
          <c:spPr>
            <a:ln w="9525" cap="flat" cmpd="sng" algn="ctr">
              <a:solidFill>
                <a:srgbClr val="000099"/>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600" b="0" i="0" u="none" strike="noStrike" kern="1200" baseline="0">
                <a:solidFill>
                  <a:srgbClr val="000099"/>
                </a:solidFill>
                <a:latin typeface="Arial" panose="020B0604020202020204" pitchFamily="34" charset="0"/>
                <a:ea typeface="+mn-ea"/>
                <a:cs typeface="Arial" panose="020B0604020202020204" pitchFamily="34" charset="0"/>
              </a:defRPr>
            </a:pPr>
            <a:endParaRPr lang="en-US"/>
          </a:p>
        </c:txPr>
        <c:crossAx val="1292304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4">
  <a:schemeClr val="accent4"/>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7E1F32-670E-42A1-BB79-BE7CF13D3D4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7952D9F-355D-4E4D-9520-4A19B294762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23F10A-5BE5-4EE5-83A9-FC7FBAB5AC38}" type="datetimeFigureOut">
              <a:rPr lang="en-US" smtClean="0"/>
              <a:t>5/5/2023</a:t>
            </a:fld>
            <a:endParaRPr lang="en-US" dirty="0"/>
          </a:p>
        </p:txBody>
      </p:sp>
      <p:sp>
        <p:nvSpPr>
          <p:cNvPr id="4" name="Footer Placeholder 3">
            <a:extLst>
              <a:ext uri="{FF2B5EF4-FFF2-40B4-BE49-F238E27FC236}">
                <a16:creationId xmlns:a16="http://schemas.microsoft.com/office/drawing/2014/main" id="{9C1D824E-CABD-4018-B1C4-F54DF49C3C8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68D1F29-09CA-482E-8686-EEE88BB73D4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69D12F-E8AC-48C0-8B1F-BD566648D8E6}" type="slidenum">
              <a:rPr lang="en-US" smtClean="0"/>
              <a:t>‹#›</a:t>
            </a:fld>
            <a:endParaRPr lang="en-US" dirty="0"/>
          </a:p>
        </p:txBody>
      </p:sp>
    </p:spTree>
    <p:extLst>
      <p:ext uri="{BB962C8B-B14F-4D97-AF65-F5344CB8AC3E}">
        <p14:creationId xmlns:p14="http://schemas.microsoft.com/office/powerpoint/2010/main" val="2794654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727D22-D115-4CF2-BE84-ED8A12B36F7E}" type="datetimeFigureOut">
              <a:rPr lang="en-US" noProof="0" smtClean="0"/>
              <a:t>5/5/2023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136092-2EDF-47BF-99B1-B87430F95B70}" type="slidenum">
              <a:rPr lang="en-US" noProof="0" smtClean="0"/>
              <a:t>‹#›</a:t>
            </a:fld>
            <a:endParaRPr lang="en-US" noProof="0" dirty="0"/>
          </a:p>
        </p:txBody>
      </p:sp>
    </p:spTree>
    <p:extLst>
      <p:ext uri="{BB962C8B-B14F-4D97-AF65-F5344CB8AC3E}">
        <p14:creationId xmlns:p14="http://schemas.microsoft.com/office/powerpoint/2010/main" val="3603056596"/>
      </p:ext>
    </p:extLst>
  </p:cSld>
  <p:clrMap bg1="lt1" tx1="dk1" bg2="lt2" tx2="dk2" accent1="accent1" accent2="accent2" accent3="accent3" accent4="accent4" accent5="accent5" accent6="accent6" hlink="hlink" folHlink="folHlink"/>
  <p:notesStyle>
    <a:lvl1pPr marL="0" algn="l" defTabSz="4174212" rtl="0" eaLnBrk="1" latinLnBrk="0" hangingPunct="1">
      <a:defRPr sz="5477" kern="1200">
        <a:solidFill>
          <a:schemeClr val="tx1"/>
        </a:solidFill>
        <a:latin typeface="+mn-lt"/>
        <a:ea typeface="+mn-ea"/>
        <a:cs typeface="+mn-cs"/>
      </a:defRPr>
    </a:lvl1pPr>
    <a:lvl2pPr marL="2087103" algn="l" defTabSz="4174212" rtl="0" eaLnBrk="1" latinLnBrk="0" hangingPunct="1">
      <a:defRPr sz="5477" kern="1200">
        <a:solidFill>
          <a:schemeClr val="tx1"/>
        </a:solidFill>
        <a:latin typeface="+mn-lt"/>
        <a:ea typeface="+mn-ea"/>
        <a:cs typeface="+mn-cs"/>
      </a:defRPr>
    </a:lvl2pPr>
    <a:lvl3pPr marL="4174212" algn="l" defTabSz="4174212" rtl="0" eaLnBrk="1" latinLnBrk="0" hangingPunct="1">
      <a:defRPr sz="5477" kern="1200">
        <a:solidFill>
          <a:schemeClr val="tx1"/>
        </a:solidFill>
        <a:latin typeface="+mn-lt"/>
        <a:ea typeface="+mn-ea"/>
        <a:cs typeface="+mn-cs"/>
      </a:defRPr>
    </a:lvl3pPr>
    <a:lvl4pPr marL="6261315" algn="l" defTabSz="4174212" rtl="0" eaLnBrk="1" latinLnBrk="0" hangingPunct="1">
      <a:defRPr sz="5477" kern="1200">
        <a:solidFill>
          <a:schemeClr val="tx1"/>
        </a:solidFill>
        <a:latin typeface="+mn-lt"/>
        <a:ea typeface="+mn-ea"/>
        <a:cs typeface="+mn-cs"/>
      </a:defRPr>
    </a:lvl4pPr>
    <a:lvl5pPr marL="8348424" algn="l" defTabSz="4174212" rtl="0" eaLnBrk="1" latinLnBrk="0" hangingPunct="1">
      <a:defRPr sz="5477" kern="1200">
        <a:solidFill>
          <a:schemeClr val="tx1"/>
        </a:solidFill>
        <a:latin typeface="+mn-lt"/>
        <a:ea typeface="+mn-ea"/>
        <a:cs typeface="+mn-cs"/>
      </a:defRPr>
    </a:lvl5pPr>
    <a:lvl6pPr marL="10435527" algn="l" defTabSz="4174212" rtl="0" eaLnBrk="1" latinLnBrk="0" hangingPunct="1">
      <a:defRPr sz="5477" kern="1200">
        <a:solidFill>
          <a:schemeClr val="tx1"/>
        </a:solidFill>
        <a:latin typeface="+mn-lt"/>
        <a:ea typeface="+mn-ea"/>
        <a:cs typeface="+mn-cs"/>
      </a:defRPr>
    </a:lvl6pPr>
    <a:lvl7pPr marL="12522636" algn="l" defTabSz="4174212" rtl="0" eaLnBrk="1" latinLnBrk="0" hangingPunct="1">
      <a:defRPr sz="5477" kern="1200">
        <a:solidFill>
          <a:schemeClr val="tx1"/>
        </a:solidFill>
        <a:latin typeface="+mn-lt"/>
        <a:ea typeface="+mn-ea"/>
        <a:cs typeface="+mn-cs"/>
      </a:defRPr>
    </a:lvl7pPr>
    <a:lvl8pPr marL="14609739" algn="l" defTabSz="4174212" rtl="0" eaLnBrk="1" latinLnBrk="0" hangingPunct="1">
      <a:defRPr sz="5477" kern="1200">
        <a:solidFill>
          <a:schemeClr val="tx1"/>
        </a:solidFill>
        <a:latin typeface="+mn-lt"/>
        <a:ea typeface="+mn-ea"/>
        <a:cs typeface="+mn-cs"/>
      </a:defRPr>
    </a:lvl8pPr>
    <a:lvl9pPr marL="16696848" algn="l" defTabSz="4174212" rtl="0" eaLnBrk="1" latinLnBrk="0" hangingPunct="1">
      <a:defRPr sz="547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248" name="Title 247"/>
          <p:cNvSpPr>
            <a:spLocks noGrp="1"/>
          </p:cNvSpPr>
          <p:nvPr userDrawn="1">
            <p:ph type="title" hasCustomPrompt="1"/>
          </p:nvPr>
        </p:nvSpPr>
        <p:spPr>
          <a:xfrm>
            <a:off x="27267560" y="1288057"/>
            <a:ext cx="21072710" cy="2247123"/>
          </a:xfrm>
        </p:spPr>
        <p:txBody>
          <a:bodyPr lIns="0" tIns="0" rIns="0" bIns="0">
            <a:normAutofit/>
          </a:bodyPr>
          <a:lstStyle>
            <a:lvl1pPr algn="r">
              <a:defRPr sz="22409" b="1">
                <a:solidFill>
                  <a:schemeClr val="tx1"/>
                </a:solidFill>
              </a:defRPr>
            </a:lvl1pPr>
          </a:lstStyle>
          <a:p>
            <a:r>
              <a:rPr lang="en-US" dirty="0"/>
              <a:t>INFOGRAPHIC</a:t>
            </a:r>
            <a:br>
              <a:rPr lang="en-US" dirty="0"/>
            </a:br>
            <a:r>
              <a:rPr lang="en-US" dirty="0"/>
              <a:t>ELEMENTS:</a:t>
            </a:r>
          </a:p>
        </p:txBody>
      </p:sp>
      <p:sp>
        <p:nvSpPr>
          <p:cNvPr id="254" name="Text Placeholder 253"/>
          <p:cNvSpPr>
            <a:spLocks noGrp="1"/>
          </p:cNvSpPr>
          <p:nvPr userDrawn="1">
            <p:ph type="body" sz="quarter" idx="10" hasCustomPrompt="1"/>
          </p:nvPr>
        </p:nvSpPr>
        <p:spPr>
          <a:xfrm>
            <a:off x="38843088" y="3599046"/>
            <a:ext cx="9411545" cy="1036543"/>
          </a:xfrm>
        </p:spPr>
        <p:txBody>
          <a:bodyPr lIns="0" tIns="0" rIns="0" bIns="0">
            <a:noAutofit/>
          </a:bodyPr>
          <a:lstStyle>
            <a:lvl1pPr marL="0" indent="0" algn="r">
              <a:buNone/>
              <a:defRPr sz="16427" i="1">
                <a:solidFill>
                  <a:schemeClr val="bg2"/>
                </a:solidFill>
              </a:defRPr>
            </a:lvl1pPr>
            <a:lvl2pPr marL="2560670" indent="0" algn="r">
              <a:buNone/>
              <a:defRPr sz="16427">
                <a:solidFill>
                  <a:schemeClr val="bg2"/>
                </a:solidFill>
              </a:defRPr>
            </a:lvl2pPr>
            <a:lvl3pPr marL="5121351" indent="0" algn="r">
              <a:buNone/>
              <a:defRPr sz="16427">
                <a:solidFill>
                  <a:schemeClr val="bg2"/>
                </a:solidFill>
              </a:defRPr>
            </a:lvl3pPr>
            <a:lvl4pPr marL="7682017" indent="0" algn="r">
              <a:buNone/>
              <a:defRPr sz="16427">
                <a:solidFill>
                  <a:schemeClr val="bg2"/>
                </a:solidFill>
              </a:defRPr>
            </a:lvl4pPr>
            <a:lvl5pPr marL="10242687" indent="0" algn="r">
              <a:buNone/>
              <a:defRPr sz="16427">
                <a:solidFill>
                  <a:schemeClr val="bg2"/>
                </a:solidFill>
              </a:defRPr>
            </a:lvl5pPr>
          </a:lstStyle>
          <a:p>
            <a:pPr lvl="0"/>
            <a:r>
              <a:rPr lang="en-US" dirty="0"/>
              <a:t>Shapes</a:t>
            </a:r>
          </a:p>
        </p:txBody>
      </p:sp>
    </p:spTree>
    <p:extLst>
      <p:ext uri="{BB962C8B-B14F-4D97-AF65-F5344CB8AC3E}">
        <p14:creationId xmlns:p14="http://schemas.microsoft.com/office/powerpoint/2010/main" val="4160577128"/>
      </p:ext>
    </p:extLst>
  </p:cSld>
  <p:clrMapOvr>
    <a:masterClrMapping/>
  </p:clrMapOvr>
  <p:extLst>
    <p:ext uri="{DCECCB84-F9BA-43D5-87BE-67443E8EF086}">
      <p15:sldGuideLst xmlns:p15="http://schemas.microsoft.com/office/powerpoint/2012/main">
        <p15:guide id="1" orient="horz" pos="498" userDrawn="1">
          <p15:clr>
            <a:srgbClr val="FBAE40"/>
          </p15:clr>
        </p15:guide>
        <p15:guide id="2" pos="16129" userDrawn="1">
          <p15:clr>
            <a:srgbClr val="FBAE40"/>
          </p15:clr>
        </p15:guide>
        <p15:guide id="3" pos="1226" userDrawn="1">
          <p15:clr>
            <a:srgbClr val="FBAE40"/>
          </p15:clr>
        </p15:guide>
        <p15:guide id="4" pos="31030" userDrawn="1">
          <p15:clr>
            <a:srgbClr val="FBAE40"/>
          </p15:clr>
        </p15:guide>
        <p15:guide id="12" orient="horz" pos="17433" userDrawn="1">
          <p15:clr>
            <a:srgbClr val="FBAE40"/>
          </p15:clr>
        </p15:guide>
        <p15:guide id="13" orient="horz" pos="2570" userDrawn="1">
          <p15:clr>
            <a:srgbClr val="FBAE40"/>
          </p15:clr>
        </p15:guide>
        <p15:guide id="14" orient="horz" pos="12074" userDrawn="1">
          <p15:clr>
            <a:srgbClr val="FBAE40"/>
          </p15:clr>
        </p15:guide>
        <p15:guide id="15" pos="1189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53" y="1533539"/>
            <a:ext cx="44165520" cy="5567363"/>
          </a:xfrm>
          <a:prstGeom prst="rect">
            <a:avLst/>
          </a:prstGeom>
        </p:spPr>
        <p:txBody>
          <a:bodyPr vert="horz" lIns="91440" tIns="45720" rIns="91440" bIns="45720" rtlCol="0" anchor="ctr">
            <a:normAutofit/>
          </a:bodyPr>
          <a:lstStyle/>
          <a:p>
            <a:endParaRPr lang="en-US" noProof="0"/>
          </a:p>
        </p:txBody>
      </p:sp>
      <p:sp>
        <p:nvSpPr>
          <p:cNvPr id="3" name="Text Placeholder 2"/>
          <p:cNvSpPr>
            <a:spLocks noGrp="1"/>
          </p:cNvSpPr>
          <p:nvPr>
            <p:ph type="body" idx="1"/>
          </p:nvPr>
        </p:nvSpPr>
        <p:spPr>
          <a:xfrm>
            <a:off x="3520453" y="7667630"/>
            <a:ext cx="44165520" cy="18275617"/>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3520446" y="26696679"/>
            <a:ext cx="11521440" cy="1533526"/>
          </a:xfrm>
          <a:prstGeom prst="rect">
            <a:avLst/>
          </a:prstGeom>
        </p:spPr>
        <p:txBody>
          <a:bodyPr vert="horz" lIns="91440" tIns="45720" rIns="91440" bIns="45720" rtlCol="0" anchor="ctr"/>
          <a:lstStyle>
            <a:lvl1pPr algn="l">
              <a:defRPr sz="6713">
                <a:solidFill>
                  <a:schemeClr val="tx1">
                    <a:tint val="75000"/>
                  </a:schemeClr>
                </a:solidFill>
              </a:defRPr>
            </a:lvl1pPr>
          </a:lstStyle>
          <a:p>
            <a:r>
              <a:rPr lang="en-US" noProof="0" dirty="0"/>
              <a:t>MM.DD.20XX</a:t>
            </a:r>
          </a:p>
        </p:txBody>
      </p:sp>
      <p:sp>
        <p:nvSpPr>
          <p:cNvPr id="5" name="Footer Placeholder 4"/>
          <p:cNvSpPr>
            <a:spLocks noGrp="1"/>
          </p:cNvSpPr>
          <p:nvPr>
            <p:ph type="ftr" sz="quarter" idx="3"/>
          </p:nvPr>
        </p:nvSpPr>
        <p:spPr>
          <a:xfrm>
            <a:off x="16962126" y="26696679"/>
            <a:ext cx="17282159" cy="1533526"/>
          </a:xfrm>
          <a:prstGeom prst="rect">
            <a:avLst/>
          </a:prstGeom>
        </p:spPr>
        <p:txBody>
          <a:bodyPr vert="horz" lIns="91440" tIns="45720" rIns="91440" bIns="45720" rtlCol="0" anchor="ctr"/>
          <a:lstStyle>
            <a:lvl1pPr algn="ctr">
              <a:defRPr sz="6713">
                <a:solidFill>
                  <a:schemeClr val="tx1">
                    <a:tint val="75000"/>
                  </a:schemeClr>
                </a:solidFill>
              </a:defRPr>
            </a:lvl1pPr>
          </a:lstStyle>
          <a:p>
            <a:r>
              <a:rPr lang="en-US" noProof="0" dirty="0"/>
              <a:t>ADD A FOOTER</a:t>
            </a:r>
          </a:p>
        </p:txBody>
      </p:sp>
      <p:sp>
        <p:nvSpPr>
          <p:cNvPr id="6" name="Slide Number Placeholder 5"/>
          <p:cNvSpPr>
            <a:spLocks noGrp="1"/>
          </p:cNvSpPr>
          <p:nvPr>
            <p:ph type="sldNum" sz="quarter" idx="4"/>
          </p:nvPr>
        </p:nvSpPr>
        <p:spPr>
          <a:xfrm>
            <a:off x="36164527" y="26696679"/>
            <a:ext cx="11521440" cy="1533526"/>
          </a:xfrm>
          <a:prstGeom prst="rect">
            <a:avLst/>
          </a:prstGeom>
        </p:spPr>
        <p:txBody>
          <a:bodyPr vert="horz" lIns="91440" tIns="45720" rIns="91440" bIns="45720" rtlCol="0" anchor="ctr"/>
          <a:lstStyle>
            <a:lvl1pPr algn="r">
              <a:defRPr sz="6713">
                <a:solidFill>
                  <a:schemeClr val="tx1">
                    <a:tint val="75000"/>
                  </a:schemeClr>
                </a:solidFill>
              </a:defRPr>
            </a:lvl1pPr>
          </a:lstStyle>
          <a:p>
            <a:fld id="{C075BE66-B004-4B62-93B5-6C3A07EE5DEC}" type="slidenum">
              <a:rPr lang="en-US" noProof="0" smtClean="0"/>
              <a:t>‹#›</a:t>
            </a:fld>
            <a:endParaRPr lang="en-US" noProof="0" dirty="0"/>
          </a:p>
        </p:txBody>
      </p:sp>
    </p:spTree>
    <p:extLst>
      <p:ext uri="{BB962C8B-B14F-4D97-AF65-F5344CB8AC3E}">
        <p14:creationId xmlns:p14="http://schemas.microsoft.com/office/powerpoint/2010/main" val="212744287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l" defTabSz="5121351" rtl="0" eaLnBrk="1" latinLnBrk="0" hangingPunct="1">
        <a:lnSpc>
          <a:spcPct val="90000"/>
        </a:lnSpc>
        <a:spcBef>
          <a:spcPct val="0"/>
        </a:spcBef>
        <a:buNone/>
        <a:defRPr sz="24649" kern="1200">
          <a:solidFill>
            <a:schemeClr val="tx1"/>
          </a:solidFill>
          <a:latin typeface="+mj-lt"/>
          <a:ea typeface="+mj-ea"/>
          <a:cs typeface="+mj-cs"/>
        </a:defRPr>
      </a:lvl1pPr>
    </p:titleStyle>
    <p:bodyStyle>
      <a:lvl1pPr marL="1280334" indent="-1280334" algn="l" defTabSz="5121351" rtl="0" eaLnBrk="1" latinLnBrk="0" hangingPunct="1">
        <a:lnSpc>
          <a:spcPct val="90000"/>
        </a:lnSpc>
        <a:spcBef>
          <a:spcPts val="5604"/>
        </a:spcBef>
        <a:buFont typeface="Arial" panose="020B0604020202020204" pitchFamily="34" charset="0"/>
        <a:buChar char="•"/>
        <a:defRPr sz="15679" kern="1200">
          <a:solidFill>
            <a:schemeClr val="tx1"/>
          </a:solidFill>
          <a:latin typeface="+mn-lt"/>
          <a:ea typeface="+mn-ea"/>
          <a:cs typeface="+mn-cs"/>
        </a:defRPr>
      </a:lvl1pPr>
      <a:lvl2pPr marL="3841000" indent="-1280334" algn="l" defTabSz="5121351" rtl="0" eaLnBrk="1" latinLnBrk="0" hangingPunct="1">
        <a:lnSpc>
          <a:spcPct val="90000"/>
        </a:lnSpc>
        <a:spcBef>
          <a:spcPts val="2801"/>
        </a:spcBef>
        <a:buFont typeface="Arial" panose="020B0604020202020204" pitchFamily="34" charset="0"/>
        <a:buChar char="•"/>
        <a:defRPr sz="13443" kern="1200">
          <a:solidFill>
            <a:schemeClr val="tx1"/>
          </a:solidFill>
          <a:latin typeface="+mn-lt"/>
          <a:ea typeface="+mn-ea"/>
          <a:cs typeface="+mn-cs"/>
        </a:defRPr>
      </a:lvl2pPr>
      <a:lvl3pPr marL="6401685" indent="-1280334" algn="l" defTabSz="5121351" rtl="0" eaLnBrk="1" latinLnBrk="0" hangingPunct="1">
        <a:lnSpc>
          <a:spcPct val="90000"/>
        </a:lnSpc>
        <a:spcBef>
          <a:spcPts val="2801"/>
        </a:spcBef>
        <a:buFont typeface="Arial" panose="020B0604020202020204" pitchFamily="34" charset="0"/>
        <a:buChar char="•"/>
        <a:defRPr sz="11206" kern="1200">
          <a:solidFill>
            <a:schemeClr val="tx1"/>
          </a:solidFill>
          <a:latin typeface="+mn-lt"/>
          <a:ea typeface="+mn-ea"/>
          <a:cs typeface="+mn-cs"/>
        </a:defRPr>
      </a:lvl3pPr>
      <a:lvl4pPr marL="8962351" indent="-1280334" algn="l" defTabSz="5121351" rtl="0" eaLnBrk="1" latinLnBrk="0" hangingPunct="1">
        <a:lnSpc>
          <a:spcPct val="90000"/>
        </a:lnSpc>
        <a:spcBef>
          <a:spcPts val="2801"/>
        </a:spcBef>
        <a:buFont typeface="Arial" panose="020B0604020202020204" pitchFamily="34" charset="0"/>
        <a:buChar char="•"/>
        <a:defRPr sz="10079" kern="1200">
          <a:solidFill>
            <a:schemeClr val="tx1"/>
          </a:solidFill>
          <a:latin typeface="+mn-lt"/>
          <a:ea typeface="+mn-ea"/>
          <a:cs typeface="+mn-cs"/>
        </a:defRPr>
      </a:lvl4pPr>
      <a:lvl5pPr marL="11523021" indent="-1280334" algn="l" defTabSz="5121351" rtl="0" eaLnBrk="1" latinLnBrk="0" hangingPunct="1">
        <a:lnSpc>
          <a:spcPct val="90000"/>
        </a:lnSpc>
        <a:spcBef>
          <a:spcPts val="2801"/>
        </a:spcBef>
        <a:buFont typeface="Arial" panose="020B0604020202020204" pitchFamily="34" charset="0"/>
        <a:buChar char="•"/>
        <a:defRPr sz="10079" kern="1200">
          <a:solidFill>
            <a:schemeClr val="tx1"/>
          </a:solidFill>
          <a:latin typeface="+mn-lt"/>
          <a:ea typeface="+mn-ea"/>
          <a:cs typeface="+mn-cs"/>
        </a:defRPr>
      </a:lvl5pPr>
      <a:lvl6pPr marL="14083703" indent="-1280334" algn="l" defTabSz="5121351" rtl="0" eaLnBrk="1" latinLnBrk="0" hangingPunct="1">
        <a:lnSpc>
          <a:spcPct val="90000"/>
        </a:lnSpc>
        <a:spcBef>
          <a:spcPts val="2801"/>
        </a:spcBef>
        <a:buFont typeface="Arial" panose="020B0604020202020204" pitchFamily="34" charset="0"/>
        <a:buChar char="•"/>
        <a:defRPr sz="10079" kern="1200">
          <a:solidFill>
            <a:schemeClr val="tx1"/>
          </a:solidFill>
          <a:latin typeface="+mn-lt"/>
          <a:ea typeface="+mn-ea"/>
          <a:cs typeface="+mn-cs"/>
        </a:defRPr>
      </a:lvl6pPr>
      <a:lvl7pPr marL="16644372" indent="-1280334" algn="l" defTabSz="5121351" rtl="0" eaLnBrk="1" latinLnBrk="0" hangingPunct="1">
        <a:lnSpc>
          <a:spcPct val="90000"/>
        </a:lnSpc>
        <a:spcBef>
          <a:spcPts val="2801"/>
        </a:spcBef>
        <a:buFont typeface="Arial" panose="020B0604020202020204" pitchFamily="34" charset="0"/>
        <a:buChar char="•"/>
        <a:defRPr sz="10079" kern="1200">
          <a:solidFill>
            <a:schemeClr val="tx1"/>
          </a:solidFill>
          <a:latin typeface="+mn-lt"/>
          <a:ea typeface="+mn-ea"/>
          <a:cs typeface="+mn-cs"/>
        </a:defRPr>
      </a:lvl7pPr>
      <a:lvl8pPr marL="19205039" indent="-1280334" algn="l" defTabSz="5121351" rtl="0" eaLnBrk="1" latinLnBrk="0" hangingPunct="1">
        <a:lnSpc>
          <a:spcPct val="90000"/>
        </a:lnSpc>
        <a:spcBef>
          <a:spcPts val="2801"/>
        </a:spcBef>
        <a:buFont typeface="Arial" panose="020B0604020202020204" pitchFamily="34" charset="0"/>
        <a:buChar char="•"/>
        <a:defRPr sz="10079" kern="1200">
          <a:solidFill>
            <a:schemeClr val="tx1"/>
          </a:solidFill>
          <a:latin typeface="+mn-lt"/>
          <a:ea typeface="+mn-ea"/>
          <a:cs typeface="+mn-cs"/>
        </a:defRPr>
      </a:lvl8pPr>
      <a:lvl9pPr marL="21765706" indent="-1280334" algn="l" defTabSz="5121351" rtl="0" eaLnBrk="1" latinLnBrk="0" hangingPunct="1">
        <a:lnSpc>
          <a:spcPct val="90000"/>
        </a:lnSpc>
        <a:spcBef>
          <a:spcPts val="2801"/>
        </a:spcBef>
        <a:buFont typeface="Arial" panose="020B0604020202020204" pitchFamily="34" charset="0"/>
        <a:buChar char="•"/>
        <a:defRPr sz="10079" kern="1200">
          <a:solidFill>
            <a:schemeClr val="tx1"/>
          </a:solidFill>
          <a:latin typeface="+mn-lt"/>
          <a:ea typeface="+mn-ea"/>
          <a:cs typeface="+mn-cs"/>
        </a:defRPr>
      </a:lvl9pPr>
    </p:bodyStyle>
    <p:otherStyle>
      <a:defPPr>
        <a:defRPr lang="en-US"/>
      </a:defPPr>
      <a:lvl1pPr marL="0" algn="l" defTabSz="5121351" rtl="0" eaLnBrk="1" latinLnBrk="0" hangingPunct="1">
        <a:defRPr sz="10079" kern="1200">
          <a:solidFill>
            <a:schemeClr val="tx1"/>
          </a:solidFill>
          <a:latin typeface="+mn-lt"/>
          <a:ea typeface="+mn-ea"/>
          <a:cs typeface="+mn-cs"/>
        </a:defRPr>
      </a:lvl1pPr>
      <a:lvl2pPr marL="2560670" algn="l" defTabSz="5121351" rtl="0" eaLnBrk="1" latinLnBrk="0" hangingPunct="1">
        <a:defRPr sz="10079" kern="1200">
          <a:solidFill>
            <a:schemeClr val="tx1"/>
          </a:solidFill>
          <a:latin typeface="+mn-lt"/>
          <a:ea typeface="+mn-ea"/>
          <a:cs typeface="+mn-cs"/>
        </a:defRPr>
      </a:lvl2pPr>
      <a:lvl3pPr marL="5121351" algn="l" defTabSz="5121351" rtl="0" eaLnBrk="1" latinLnBrk="0" hangingPunct="1">
        <a:defRPr sz="10079" kern="1200">
          <a:solidFill>
            <a:schemeClr val="tx1"/>
          </a:solidFill>
          <a:latin typeface="+mn-lt"/>
          <a:ea typeface="+mn-ea"/>
          <a:cs typeface="+mn-cs"/>
        </a:defRPr>
      </a:lvl3pPr>
      <a:lvl4pPr marL="7682017" algn="l" defTabSz="5121351" rtl="0" eaLnBrk="1" latinLnBrk="0" hangingPunct="1">
        <a:defRPr sz="10079" kern="1200">
          <a:solidFill>
            <a:schemeClr val="tx1"/>
          </a:solidFill>
          <a:latin typeface="+mn-lt"/>
          <a:ea typeface="+mn-ea"/>
          <a:cs typeface="+mn-cs"/>
        </a:defRPr>
      </a:lvl4pPr>
      <a:lvl5pPr marL="10242687" algn="l" defTabSz="5121351" rtl="0" eaLnBrk="1" latinLnBrk="0" hangingPunct="1">
        <a:defRPr sz="10079" kern="1200">
          <a:solidFill>
            <a:schemeClr val="tx1"/>
          </a:solidFill>
          <a:latin typeface="+mn-lt"/>
          <a:ea typeface="+mn-ea"/>
          <a:cs typeface="+mn-cs"/>
        </a:defRPr>
      </a:lvl5pPr>
      <a:lvl6pPr marL="12803355" algn="l" defTabSz="5121351" rtl="0" eaLnBrk="1" latinLnBrk="0" hangingPunct="1">
        <a:defRPr sz="10079" kern="1200">
          <a:solidFill>
            <a:schemeClr val="tx1"/>
          </a:solidFill>
          <a:latin typeface="+mn-lt"/>
          <a:ea typeface="+mn-ea"/>
          <a:cs typeface="+mn-cs"/>
        </a:defRPr>
      </a:lvl6pPr>
      <a:lvl7pPr marL="15364037" algn="l" defTabSz="5121351" rtl="0" eaLnBrk="1" latinLnBrk="0" hangingPunct="1">
        <a:defRPr sz="10079" kern="1200">
          <a:solidFill>
            <a:schemeClr val="tx1"/>
          </a:solidFill>
          <a:latin typeface="+mn-lt"/>
          <a:ea typeface="+mn-ea"/>
          <a:cs typeface="+mn-cs"/>
        </a:defRPr>
      </a:lvl7pPr>
      <a:lvl8pPr marL="17924703" algn="l" defTabSz="5121351" rtl="0" eaLnBrk="1" latinLnBrk="0" hangingPunct="1">
        <a:defRPr sz="10079" kern="1200">
          <a:solidFill>
            <a:schemeClr val="tx1"/>
          </a:solidFill>
          <a:latin typeface="+mn-lt"/>
          <a:ea typeface="+mn-ea"/>
          <a:cs typeface="+mn-cs"/>
        </a:defRPr>
      </a:lvl8pPr>
      <a:lvl9pPr marL="20485372" algn="l" defTabSz="5121351" rtl="0" eaLnBrk="1" latinLnBrk="0" hangingPunct="1">
        <a:defRPr sz="100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gov.scot/publications/nhs-scotland-climate-emergency-sustainability-strategy-2022-2026/#:~:text=To%20play%20our%20part%20in,developing%20low%2Dcarbon%20health%20systems" TargetMode="Externa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16">
            <a:extLst>
              <a:ext uri="{FF2B5EF4-FFF2-40B4-BE49-F238E27FC236}">
                <a16:creationId xmlns:a16="http://schemas.microsoft.com/office/drawing/2014/main" id="{AC5AA3D9-7FA3-9474-3FBF-21B42F21344F}"/>
              </a:ext>
            </a:extLst>
          </p:cNvPr>
          <p:cNvSpPr/>
          <p:nvPr/>
        </p:nvSpPr>
        <p:spPr>
          <a:xfrm>
            <a:off x="13011835" y="13007430"/>
            <a:ext cx="11388044" cy="14328427"/>
          </a:xfrm>
          <a:prstGeom prst="roundRect">
            <a:avLst>
              <a:gd name="adj" fmla="val 5564"/>
            </a:avLst>
          </a:prstGeom>
          <a:solidFill>
            <a:srgbClr val="85D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908" dirty="0">
              <a:solidFill>
                <a:srgbClr val="85DAFF"/>
              </a:solidFill>
            </a:endParaRPr>
          </a:p>
        </p:txBody>
      </p:sp>
      <p:sp>
        <p:nvSpPr>
          <p:cNvPr id="2" name="Title 1"/>
          <p:cNvSpPr>
            <a:spLocks noGrp="1"/>
          </p:cNvSpPr>
          <p:nvPr>
            <p:ph type="title"/>
          </p:nvPr>
        </p:nvSpPr>
        <p:spPr>
          <a:xfrm>
            <a:off x="1231381" y="-569005"/>
            <a:ext cx="49210522" cy="4806871"/>
          </a:xfrm>
        </p:spPr>
        <p:txBody>
          <a:bodyPr>
            <a:noAutofit/>
          </a:bodyPr>
          <a:lstStyle/>
          <a:p>
            <a:pPr algn="l"/>
            <a:r>
              <a:rPr lang="en-US" sz="7200" dirty="0">
                <a:solidFill>
                  <a:srgbClr val="000099"/>
                </a:solidFill>
                <a:latin typeface="Arial" panose="020B0604020202020204" pitchFamily="34" charset="0"/>
                <a:cs typeface="Arial" panose="020B0604020202020204" pitchFamily="34" charset="0"/>
              </a:rPr>
              <a:t>Is a warming cabinet a viable alternative to fluid warmers? Reducing the environmental burden of Anaesthesia:  </a:t>
            </a:r>
            <a:endParaRPr lang="en-US" sz="8000" dirty="0">
              <a:solidFill>
                <a:srgbClr val="000099"/>
              </a:solidFill>
              <a:latin typeface="Arial" panose="020B0604020202020204" pitchFamily="34" charset="0"/>
              <a:cs typeface="Arial" panose="020B0604020202020204" pitchFamily="34" charset="0"/>
            </a:endParaRPr>
          </a:p>
        </p:txBody>
      </p:sp>
      <p:sp>
        <p:nvSpPr>
          <p:cNvPr id="3" name="Text Placeholder 2"/>
          <p:cNvSpPr>
            <a:spLocks noGrp="1"/>
          </p:cNvSpPr>
          <p:nvPr>
            <p:ph type="body" sz="quarter" idx="10"/>
          </p:nvPr>
        </p:nvSpPr>
        <p:spPr>
          <a:xfrm>
            <a:off x="764497" y="2849043"/>
            <a:ext cx="46731635" cy="869685"/>
          </a:xfrm>
        </p:spPr>
        <p:txBody>
          <a:bodyPr/>
          <a:lstStyle/>
          <a:p>
            <a:pPr algn="l"/>
            <a:r>
              <a:rPr lang="en-US" sz="3200" i="0" dirty="0">
                <a:solidFill>
                  <a:srgbClr val="000099"/>
                </a:solidFill>
                <a:latin typeface="Arial" panose="020B0604020202020204" pitchFamily="34" charset="0"/>
                <a:cs typeface="Arial" panose="020B0604020202020204" pitchFamily="34" charset="0"/>
              </a:rPr>
              <a:t>Owen M (Consultant in Anaesthesia), O’Reilly H (FY2), Blenkinsop L (FY2), Ferguson E (Medical Student), Fuller A (Medical Student), Lorn and Islands District General Hospital, Oban, United Kingdom. </a:t>
            </a:r>
          </a:p>
          <a:p>
            <a:pPr algn="l"/>
            <a:r>
              <a:rPr lang="en-US" sz="3200" baseline="30000" dirty="0">
                <a:solidFill>
                  <a:srgbClr val="000099"/>
                </a:solidFill>
                <a:latin typeface="Arial" panose="020B0604020202020204" pitchFamily="34" charset="0"/>
                <a:cs typeface="Arial" panose="020B0604020202020204" pitchFamily="34" charset="0"/>
              </a:rPr>
              <a:t>Disclaimer: No funding was sourced for the duration of the project.</a:t>
            </a:r>
          </a:p>
        </p:txBody>
      </p:sp>
      <p:grpSp>
        <p:nvGrpSpPr>
          <p:cNvPr id="14" name="Group 13">
            <a:extLst>
              <a:ext uri="{FF2B5EF4-FFF2-40B4-BE49-F238E27FC236}">
                <a16:creationId xmlns:a16="http://schemas.microsoft.com/office/drawing/2014/main" id="{F71871C3-3F90-0C4B-8E22-3098227F723B}"/>
              </a:ext>
            </a:extLst>
          </p:cNvPr>
          <p:cNvGrpSpPr/>
          <p:nvPr/>
        </p:nvGrpSpPr>
        <p:grpSpPr>
          <a:xfrm>
            <a:off x="679206" y="5128514"/>
            <a:ext cx="11292511" cy="16709130"/>
            <a:chOff x="1089331" y="4708899"/>
            <a:chExt cx="11292511" cy="16709130"/>
          </a:xfrm>
        </p:grpSpPr>
        <p:sp>
          <p:nvSpPr>
            <p:cNvPr id="17" name="Rounded Rectangle 16"/>
            <p:cNvSpPr/>
            <p:nvPr/>
          </p:nvSpPr>
          <p:spPr>
            <a:xfrm>
              <a:off x="1089331" y="4708899"/>
              <a:ext cx="11292511" cy="16709130"/>
            </a:xfrm>
            <a:prstGeom prst="roundRect">
              <a:avLst>
                <a:gd name="adj" fmla="val 5564"/>
              </a:avLst>
            </a:prstGeom>
            <a:solidFill>
              <a:srgbClr val="85D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908" dirty="0">
                <a:solidFill>
                  <a:srgbClr val="85DAFF"/>
                </a:solidFill>
              </a:endParaRPr>
            </a:p>
          </p:txBody>
        </p:sp>
        <p:sp>
          <p:nvSpPr>
            <p:cNvPr id="19" name="TextBox 18"/>
            <p:cNvSpPr txBox="1"/>
            <p:nvPr/>
          </p:nvSpPr>
          <p:spPr>
            <a:xfrm>
              <a:off x="1301511" y="5123253"/>
              <a:ext cx="7612830" cy="923330"/>
            </a:xfrm>
            <a:prstGeom prst="rect">
              <a:avLst/>
            </a:prstGeom>
            <a:solidFill>
              <a:srgbClr val="4787BE"/>
            </a:solidFill>
          </p:spPr>
          <p:txBody>
            <a:bodyPr wrap="square" rtlCol="0" anchor="ctr" anchorCtr="1">
              <a:spAutoFit/>
            </a:bodyPr>
            <a:lstStyle/>
            <a:p>
              <a:r>
                <a:rPr lang="en-GB" sz="5400" b="1" dirty="0">
                  <a:solidFill>
                    <a:schemeClr val="bg1"/>
                  </a:solidFill>
                  <a:latin typeface="Arial" panose="020B0604020202020204" pitchFamily="34" charset="0"/>
                  <a:ea typeface="Verdana" panose="020B0604030504040204" pitchFamily="34" charset="0"/>
                  <a:cs typeface="Arial" panose="020B0604020202020204" pitchFamily="34" charset="0"/>
                </a:rPr>
                <a:t>Introduction</a:t>
              </a:r>
            </a:p>
          </p:txBody>
        </p:sp>
        <p:sp>
          <p:nvSpPr>
            <p:cNvPr id="25" name="TextBox 24"/>
            <p:cNvSpPr txBox="1"/>
            <p:nvPr/>
          </p:nvSpPr>
          <p:spPr>
            <a:xfrm>
              <a:off x="1408579" y="6536243"/>
              <a:ext cx="10238965" cy="14188500"/>
            </a:xfrm>
            <a:prstGeom prst="rect">
              <a:avLst/>
            </a:prstGeom>
            <a:noFill/>
          </p:spPr>
          <p:txBody>
            <a:bodyPr wrap="square" rtlCol="0">
              <a:spAutoFit/>
            </a:bodyPr>
            <a:lstStyle/>
            <a:p>
              <a:pPr marL="966747" indent="-966747">
                <a:buFont typeface="Arial" panose="020B0604020202020204" pitchFamily="34" charset="0"/>
                <a:buChar char="•"/>
              </a:pPr>
              <a:r>
                <a:rPr lang="en-US" sz="4000" dirty="0">
                  <a:solidFill>
                    <a:srgbClr val="000099"/>
                  </a:solidFill>
                  <a:latin typeface="Arial" panose="020B0604020202020204" pitchFamily="34" charset="0"/>
                  <a:cs typeface="Arial" panose="020B0604020202020204" pitchFamily="34" charset="0"/>
                </a:rPr>
                <a:t>Temperature is an important consideration in perioperative care.</a:t>
              </a:r>
            </a:p>
            <a:p>
              <a:pPr marL="966747" indent="-966747">
                <a:buFont typeface="Arial" panose="020B0604020202020204" pitchFamily="34" charset="0"/>
                <a:buChar char="•"/>
              </a:pPr>
              <a:r>
                <a:rPr lang="en-GB" sz="4000" dirty="0">
                  <a:solidFill>
                    <a:srgbClr val="000099"/>
                  </a:solidFill>
                  <a:latin typeface="Arial" panose="020B0604020202020204" pitchFamily="34" charset="0"/>
                  <a:cs typeface="Arial" panose="020B0604020202020204" pitchFamily="34" charset="0"/>
                </a:rPr>
                <a:t>Hypothermia has been associated with increased morbidity, prolonged recovery times and increased blood loss.</a:t>
              </a:r>
              <a:r>
                <a:rPr lang="en-GB" sz="4000" baseline="30000" dirty="0">
                  <a:solidFill>
                    <a:srgbClr val="000099"/>
                  </a:solidFill>
                  <a:latin typeface="Arial" panose="020B0604020202020204" pitchFamily="34" charset="0"/>
                  <a:cs typeface="Arial" panose="020B0604020202020204" pitchFamily="34" charset="0"/>
                </a:rPr>
                <a:t>1</a:t>
              </a:r>
              <a:endParaRPr lang="en-GB" sz="4000" dirty="0">
                <a:solidFill>
                  <a:srgbClr val="000099"/>
                </a:solidFill>
                <a:latin typeface="Arial" panose="020B0604020202020204" pitchFamily="34" charset="0"/>
                <a:cs typeface="Arial" panose="020B0604020202020204" pitchFamily="34" charset="0"/>
              </a:endParaRPr>
            </a:p>
            <a:p>
              <a:pPr marL="966747" indent="-966747">
                <a:buFont typeface="Arial" panose="020B0604020202020204" pitchFamily="34" charset="0"/>
                <a:buChar char="•"/>
              </a:pPr>
              <a:r>
                <a:rPr lang="en-GB" sz="4000" dirty="0">
                  <a:solidFill>
                    <a:srgbClr val="000099"/>
                  </a:solidFill>
                  <a:latin typeface="Arial" panose="020B0604020202020204" pitchFamily="34" charset="0"/>
                  <a:cs typeface="Arial" panose="020B0604020202020204" pitchFamily="34" charset="0"/>
                </a:rPr>
                <a:t>Hyperthermia is also associated with cellular damage and subsequently poor recovery.</a:t>
              </a:r>
              <a:r>
                <a:rPr lang="en-GB" sz="4000" baseline="30000" dirty="0">
                  <a:solidFill>
                    <a:srgbClr val="000099"/>
                  </a:solidFill>
                  <a:latin typeface="Arial" panose="020B0604020202020204" pitchFamily="34" charset="0"/>
                  <a:cs typeface="Arial" panose="020B0604020202020204" pitchFamily="34" charset="0"/>
                </a:rPr>
                <a:t>2</a:t>
              </a:r>
              <a:endParaRPr lang="en-GB" sz="4000" dirty="0">
                <a:solidFill>
                  <a:srgbClr val="000099"/>
                </a:solidFill>
                <a:latin typeface="Arial" panose="020B0604020202020204" pitchFamily="34" charset="0"/>
                <a:cs typeface="Arial" panose="020B0604020202020204" pitchFamily="34" charset="0"/>
              </a:endParaRPr>
            </a:p>
            <a:p>
              <a:pPr marL="966747" indent="-966747">
                <a:buFont typeface="Arial" panose="020B0604020202020204" pitchFamily="34" charset="0"/>
                <a:buChar char="•"/>
              </a:pPr>
              <a:r>
                <a:rPr lang="en-GB" sz="4000" dirty="0">
                  <a:solidFill>
                    <a:srgbClr val="000099"/>
                  </a:solidFill>
                  <a:latin typeface="Arial" panose="020B0604020202020204" pitchFamily="34" charset="0"/>
                  <a:cs typeface="Arial" panose="020B0604020202020204" pitchFamily="34" charset="0"/>
                </a:rPr>
                <a:t>General anaesthetics are well known to reduce core body temperature.</a:t>
              </a:r>
              <a:r>
                <a:rPr lang="en-GB" sz="4000" baseline="30000" dirty="0">
                  <a:solidFill>
                    <a:srgbClr val="000099"/>
                  </a:solidFill>
                  <a:latin typeface="Arial" panose="020B0604020202020204" pitchFamily="34" charset="0"/>
                  <a:cs typeface="Arial" panose="020B0604020202020204" pitchFamily="34" charset="0"/>
                </a:rPr>
                <a:t>1,2</a:t>
              </a:r>
              <a:r>
                <a:rPr lang="en-GB" sz="4000" dirty="0">
                  <a:solidFill>
                    <a:srgbClr val="000099"/>
                  </a:solidFill>
                  <a:latin typeface="Arial" panose="020B0604020202020204" pitchFamily="34" charset="0"/>
                  <a:cs typeface="Arial" panose="020B0604020202020204" pitchFamily="34" charset="0"/>
                </a:rPr>
                <a:t> Current warming techniques include costly fluid warmers which use energy and generate plastic waste.</a:t>
              </a:r>
            </a:p>
            <a:p>
              <a:pPr marL="966747" indent="-966747">
                <a:buFont typeface="Arial" panose="020B0604020202020204" pitchFamily="34" charset="0"/>
                <a:buChar char="•"/>
              </a:pPr>
              <a:r>
                <a:rPr lang="en-GB" sz="4000" dirty="0">
                  <a:solidFill>
                    <a:srgbClr val="000099"/>
                  </a:solidFill>
                  <a:latin typeface="Arial" panose="020B0604020202020204" pitchFamily="34" charset="0"/>
                  <a:cs typeface="Arial" panose="020B0604020202020204" pitchFamily="34" charset="0"/>
                </a:rPr>
                <a:t>NHS Scotland is attempting to reach net-zero carbon emissions by 2040.</a:t>
              </a:r>
              <a:r>
                <a:rPr lang="en-GB" sz="4000" baseline="30000" dirty="0">
                  <a:solidFill>
                    <a:srgbClr val="000099"/>
                  </a:solidFill>
                  <a:latin typeface="Arial" panose="020B0604020202020204" pitchFamily="34" charset="0"/>
                  <a:cs typeface="Arial" panose="020B0604020202020204" pitchFamily="34" charset="0"/>
                </a:rPr>
                <a:t>3</a:t>
              </a:r>
            </a:p>
            <a:p>
              <a:pPr marL="966747" indent="-966747">
                <a:buFont typeface="Arial" panose="020B0604020202020204" pitchFamily="34" charset="0"/>
                <a:buChar char="•"/>
              </a:pPr>
              <a:endParaRPr lang="en-GB" sz="3600" baseline="30000" dirty="0">
                <a:solidFill>
                  <a:srgbClr val="000099"/>
                </a:solidFill>
                <a:latin typeface="Arial" panose="020B0604020202020204" pitchFamily="34" charset="0"/>
                <a:cs typeface="Arial" panose="020B0604020202020204" pitchFamily="34" charset="0"/>
              </a:endParaRPr>
            </a:p>
            <a:p>
              <a:pPr marL="966747" indent="-966747">
                <a:buFont typeface="Arial" panose="020B0604020202020204" pitchFamily="34" charset="0"/>
                <a:buChar char="•"/>
              </a:pPr>
              <a:endParaRPr lang="en-GB" sz="3600" baseline="30000" dirty="0">
                <a:solidFill>
                  <a:srgbClr val="000099"/>
                </a:solidFill>
                <a:latin typeface="Arial" panose="020B0604020202020204" pitchFamily="34" charset="0"/>
                <a:cs typeface="Arial" panose="020B0604020202020204" pitchFamily="34" charset="0"/>
              </a:endParaRPr>
            </a:p>
            <a:p>
              <a:pPr marL="966747" indent="-966747">
                <a:buFont typeface="Arial" panose="020B0604020202020204" pitchFamily="34" charset="0"/>
                <a:buChar char="•"/>
              </a:pPr>
              <a:endParaRPr lang="en-GB" sz="3600" dirty="0">
                <a:solidFill>
                  <a:srgbClr val="000099"/>
                </a:solidFill>
                <a:latin typeface="Arial" panose="020B0604020202020204" pitchFamily="34" charset="0"/>
                <a:cs typeface="Arial" panose="020B0604020202020204" pitchFamily="34" charset="0"/>
              </a:endParaRPr>
            </a:p>
            <a:p>
              <a:endParaRPr lang="en-GB" sz="3600" dirty="0">
                <a:solidFill>
                  <a:srgbClr val="000099"/>
                </a:solidFill>
                <a:latin typeface="Arial" panose="020B0604020202020204" pitchFamily="34" charset="0"/>
                <a:cs typeface="Arial" panose="020B0604020202020204" pitchFamily="34" charset="0"/>
              </a:endParaRPr>
            </a:p>
            <a:p>
              <a:endParaRPr lang="en-GB" sz="3600" dirty="0">
                <a:solidFill>
                  <a:srgbClr val="000099"/>
                </a:solidFill>
                <a:latin typeface="Arial" panose="020B0604020202020204" pitchFamily="34" charset="0"/>
                <a:cs typeface="Arial" panose="020B0604020202020204" pitchFamily="34" charset="0"/>
              </a:endParaRPr>
            </a:p>
            <a:p>
              <a:pPr marL="966747" indent="-966747">
                <a:buFont typeface="Arial" panose="020B0604020202020204" pitchFamily="34" charset="0"/>
                <a:buChar char="•"/>
              </a:pPr>
              <a:r>
                <a:rPr lang="en-GB" sz="4000" dirty="0">
                  <a:solidFill>
                    <a:srgbClr val="000099"/>
                  </a:solidFill>
                  <a:latin typeface="Arial" panose="020B0604020202020204" pitchFamily="34" charset="0"/>
                  <a:cs typeface="Arial" panose="020B0604020202020204" pitchFamily="34" charset="0"/>
                </a:rPr>
                <a:t>To determine whether storing fluids in a warming cabinet is a viable alternative to a fluid warming device for perioperative temperature management.</a:t>
              </a:r>
            </a:p>
          </p:txBody>
        </p:sp>
        <p:sp>
          <p:nvSpPr>
            <p:cNvPr id="5" name="TextBox 4">
              <a:extLst>
                <a:ext uri="{FF2B5EF4-FFF2-40B4-BE49-F238E27FC236}">
                  <a16:creationId xmlns:a16="http://schemas.microsoft.com/office/drawing/2014/main" id="{27367282-AB80-83CF-A5C9-7D70DF3D9E97}"/>
                </a:ext>
              </a:extLst>
            </p:cNvPr>
            <p:cNvSpPr txBox="1"/>
            <p:nvPr/>
          </p:nvSpPr>
          <p:spPr>
            <a:xfrm>
              <a:off x="1178741" y="16689596"/>
              <a:ext cx="6602608" cy="923330"/>
            </a:xfrm>
            <a:prstGeom prst="rect">
              <a:avLst/>
            </a:prstGeom>
            <a:solidFill>
              <a:srgbClr val="4787BE"/>
            </a:solidFill>
          </p:spPr>
          <p:txBody>
            <a:bodyPr wrap="square" rtlCol="0" anchor="ctr" anchorCtr="1">
              <a:spAutoFit/>
            </a:bodyPr>
            <a:lstStyle/>
            <a:p>
              <a:r>
                <a:rPr lang="en-GB" sz="5400" b="1" dirty="0">
                  <a:solidFill>
                    <a:schemeClr val="bg1"/>
                  </a:solidFill>
                  <a:latin typeface="Arial" panose="020B0604020202020204" pitchFamily="34" charset="0"/>
                  <a:ea typeface="Verdana" panose="020B0604030504040204" pitchFamily="34" charset="0"/>
                  <a:cs typeface="Arial" panose="020B0604020202020204" pitchFamily="34" charset="0"/>
                </a:rPr>
                <a:t>Aim</a:t>
              </a:r>
              <a:endParaRPr lang="en-GB" sz="8122" b="1" dirty="0">
                <a:solidFill>
                  <a:schemeClr val="bg1"/>
                </a:solidFill>
                <a:latin typeface="Arial" panose="020B0604020202020204" pitchFamily="34" charset="0"/>
                <a:ea typeface="Verdana" panose="020B0604030504040204" pitchFamily="34" charset="0"/>
                <a:cs typeface="Arial" panose="020B0604020202020204" pitchFamily="34" charset="0"/>
              </a:endParaRPr>
            </a:p>
          </p:txBody>
        </p:sp>
      </p:grpSp>
      <p:sp>
        <p:nvSpPr>
          <p:cNvPr id="6" name="TextBox 5">
            <a:extLst>
              <a:ext uri="{FF2B5EF4-FFF2-40B4-BE49-F238E27FC236}">
                <a16:creationId xmlns:a16="http://schemas.microsoft.com/office/drawing/2014/main" id="{216BD578-42E7-103E-9C9D-37799CF0D250}"/>
              </a:ext>
            </a:extLst>
          </p:cNvPr>
          <p:cNvSpPr txBox="1"/>
          <p:nvPr/>
        </p:nvSpPr>
        <p:spPr>
          <a:xfrm>
            <a:off x="13068342" y="13483079"/>
            <a:ext cx="6923879" cy="923330"/>
          </a:xfrm>
          <a:prstGeom prst="rect">
            <a:avLst/>
          </a:prstGeom>
          <a:solidFill>
            <a:srgbClr val="4787BE"/>
          </a:solidFill>
        </p:spPr>
        <p:txBody>
          <a:bodyPr wrap="square" rtlCol="0" anchor="ctr" anchorCtr="1">
            <a:spAutoFit/>
          </a:bodyPr>
          <a:lstStyle/>
          <a:p>
            <a:r>
              <a:rPr lang="en-GB" sz="5400" b="1" dirty="0">
                <a:solidFill>
                  <a:schemeClr val="bg1"/>
                </a:solidFill>
                <a:latin typeface="Arial" panose="020B0604020202020204" pitchFamily="34" charset="0"/>
                <a:ea typeface="Verdana" panose="020B0604030504040204" pitchFamily="34" charset="0"/>
                <a:cs typeface="Arial" panose="020B0604020202020204" pitchFamily="34" charset="0"/>
              </a:rPr>
              <a:t>Methods</a:t>
            </a:r>
          </a:p>
        </p:txBody>
      </p:sp>
      <p:sp>
        <p:nvSpPr>
          <p:cNvPr id="7" name="TextBox 6">
            <a:extLst>
              <a:ext uri="{FF2B5EF4-FFF2-40B4-BE49-F238E27FC236}">
                <a16:creationId xmlns:a16="http://schemas.microsoft.com/office/drawing/2014/main" id="{7FC16DFC-7291-A344-3279-E3F6EDF4F7EB}"/>
              </a:ext>
            </a:extLst>
          </p:cNvPr>
          <p:cNvSpPr txBox="1"/>
          <p:nvPr/>
        </p:nvSpPr>
        <p:spPr>
          <a:xfrm>
            <a:off x="13120770" y="14882365"/>
            <a:ext cx="10722748" cy="12725920"/>
          </a:xfrm>
          <a:prstGeom prst="rect">
            <a:avLst/>
          </a:prstGeom>
          <a:noFill/>
        </p:spPr>
        <p:txBody>
          <a:bodyPr wrap="square" rtlCol="0">
            <a:spAutoFit/>
          </a:bodyPr>
          <a:lstStyle/>
          <a:p>
            <a:pPr marL="966747" indent="-966747">
              <a:buFont typeface="Arial" panose="020B0604020202020204" pitchFamily="34" charset="0"/>
              <a:buChar char="•"/>
            </a:pP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We conducted two snap audits to look at perioperative body temperature in patients undergoing general anaesthesia. Temperature was taken using an infrared tympanic thermometer immediately after induction, during surgery at 30 minute intervals and at the end of the procedure. </a:t>
            </a:r>
          </a:p>
          <a:p>
            <a:pPr marL="966747" indent="-966747">
              <a:buFont typeface="Arial" panose="020B0604020202020204" pitchFamily="34" charset="0"/>
              <a:buChar char="•"/>
            </a:pP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We also recorded whether patients were actively warmed (by other means), length of procedure and amount of IV fluids given (if any).</a:t>
            </a:r>
          </a:p>
          <a:p>
            <a:pPr marL="966747" indent="-966747">
              <a:buFont typeface="Arial" panose="020B0604020202020204" pitchFamily="34" charset="0"/>
              <a:buChar char="•"/>
            </a:pP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We collected data on 28 patients in the first cycle. </a:t>
            </a:r>
          </a:p>
          <a:p>
            <a:pPr marL="966747" indent="-966747">
              <a:buFont typeface="Arial" panose="020B0604020202020204" pitchFamily="34" charset="0"/>
              <a:buChar char="•"/>
            </a:pP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In the second cycle we stored IV fluids in the warming cabinet in theatre at a temperature of 37 degrees.  Having made this change, we conducted a second audit for a further month and collected temperatures on 18 patients.</a:t>
            </a:r>
            <a:endParaRPr lang="en-GB" sz="4000" dirty="0">
              <a:solidFill>
                <a:srgbClr val="000099"/>
              </a:solidFill>
              <a:latin typeface="Arial" panose="020B0604020202020204" pitchFamily="34" charset="0"/>
              <a:cs typeface="Arial" panose="020B0604020202020204" pitchFamily="34" charset="0"/>
            </a:endParaRPr>
          </a:p>
          <a:p>
            <a:endParaRPr lang="en-GB" sz="6096" dirty="0">
              <a:solidFill>
                <a:srgbClr val="000099"/>
              </a:solidFill>
              <a:latin typeface="Arial" panose="020B0604020202020204" pitchFamily="34" charset="0"/>
              <a:cs typeface="Arial" panose="020B0604020202020204" pitchFamily="34" charset="0"/>
            </a:endParaRPr>
          </a:p>
        </p:txBody>
      </p:sp>
      <p:pic>
        <p:nvPicPr>
          <p:cNvPr id="29" name="Picture 28" descr="See the source image">
            <a:extLst>
              <a:ext uri="{FF2B5EF4-FFF2-40B4-BE49-F238E27FC236}">
                <a16:creationId xmlns:a16="http://schemas.microsoft.com/office/drawing/2014/main" id="{A5412F7D-60DB-894B-B19D-C998088E6A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90560" y="4921360"/>
            <a:ext cx="4835447" cy="6182704"/>
          </a:xfrm>
          <a:prstGeom prst="rect">
            <a:avLst/>
          </a:prstGeom>
          <a:noFill/>
          <a:ln>
            <a:noFill/>
          </a:ln>
        </p:spPr>
      </p:pic>
      <p:pic>
        <p:nvPicPr>
          <p:cNvPr id="1037" name="Picture 13" descr="Home | NHS Highland">
            <a:extLst>
              <a:ext uri="{FF2B5EF4-FFF2-40B4-BE49-F238E27FC236}">
                <a16:creationId xmlns:a16="http://schemas.microsoft.com/office/drawing/2014/main" id="{E8493D45-2A41-FC4E-9F8C-B5BD8C2254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8579" y="23158219"/>
            <a:ext cx="5486809" cy="396961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5" name="Chart 14">
            <a:extLst>
              <a:ext uri="{FF2B5EF4-FFF2-40B4-BE49-F238E27FC236}">
                <a16:creationId xmlns:a16="http://schemas.microsoft.com/office/drawing/2014/main" id="{74C83AD7-2C93-2D40-9C31-DB739CBDD02D}"/>
              </a:ext>
            </a:extLst>
          </p:cNvPr>
          <p:cNvGraphicFramePr/>
          <p:nvPr>
            <p:extLst>
              <p:ext uri="{D42A27DB-BD31-4B8C-83A1-F6EECF244321}">
                <p14:modId xmlns:p14="http://schemas.microsoft.com/office/powerpoint/2010/main" val="443215789"/>
              </p:ext>
            </p:extLst>
          </p:nvPr>
        </p:nvGraphicFramePr>
        <p:xfrm>
          <a:off x="25029873" y="4863675"/>
          <a:ext cx="12197351" cy="7500603"/>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17">
            <a:extLst>
              <a:ext uri="{FF2B5EF4-FFF2-40B4-BE49-F238E27FC236}">
                <a16:creationId xmlns:a16="http://schemas.microsoft.com/office/drawing/2014/main" id="{711D53FC-AA12-A442-B87B-6C56073E043C}"/>
              </a:ext>
            </a:extLst>
          </p:cNvPr>
          <p:cNvSpPr txBox="1"/>
          <p:nvPr/>
        </p:nvSpPr>
        <p:spPr>
          <a:xfrm>
            <a:off x="26669157" y="12364278"/>
            <a:ext cx="4363002" cy="707886"/>
          </a:xfrm>
          <a:prstGeom prst="rect">
            <a:avLst/>
          </a:prstGeom>
          <a:noFill/>
        </p:spPr>
        <p:txBody>
          <a:bodyPr wrap="square" rtlCol="0">
            <a:spAutoFit/>
          </a:bodyPr>
          <a:lstStyle/>
          <a:p>
            <a:r>
              <a:rPr lang="en-US" sz="2000" dirty="0">
                <a:solidFill>
                  <a:srgbClr val="000099"/>
                </a:solidFill>
                <a:latin typeface="Arial" panose="020B0604020202020204" pitchFamily="34" charset="0"/>
                <a:cs typeface="Arial" panose="020B0604020202020204" pitchFamily="34" charset="0"/>
              </a:rPr>
              <a:t>Actively Warmed (Fluid Warmer/Blanket)</a:t>
            </a:r>
          </a:p>
        </p:txBody>
      </p:sp>
      <p:sp>
        <p:nvSpPr>
          <p:cNvPr id="38" name="TextBox 37">
            <a:extLst>
              <a:ext uri="{FF2B5EF4-FFF2-40B4-BE49-F238E27FC236}">
                <a16:creationId xmlns:a16="http://schemas.microsoft.com/office/drawing/2014/main" id="{A1694787-EECE-4E4D-B8F3-C8F63295CC1C}"/>
              </a:ext>
            </a:extLst>
          </p:cNvPr>
          <p:cNvSpPr txBox="1"/>
          <p:nvPr/>
        </p:nvSpPr>
        <p:spPr>
          <a:xfrm>
            <a:off x="30703975" y="12407842"/>
            <a:ext cx="4363002" cy="400110"/>
          </a:xfrm>
          <a:prstGeom prst="rect">
            <a:avLst/>
          </a:prstGeom>
          <a:noFill/>
        </p:spPr>
        <p:txBody>
          <a:bodyPr wrap="square" rtlCol="0">
            <a:spAutoFit/>
          </a:bodyPr>
          <a:lstStyle/>
          <a:p>
            <a:r>
              <a:rPr lang="en-US" sz="2000" dirty="0">
                <a:solidFill>
                  <a:srgbClr val="000099"/>
                </a:solidFill>
                <a:latin typeface="Arial" panose="020B0604020202020204" pitchFamily="34" charset="0"/>
                <a:cs typeface="Arial" panose="020B0604020202020204" pitchFamily="34" charset="0"/>
              </a:rPr>
              <a:t>No Fluids Given</a:t>
            </a:r>
          </a:p>
        </p:txBody>
      </p:sp>
      <p:sp>
        <p:nvSpPr>
          <p:cNvPr id="39" name="TextBox 38">
            <a:extLst>
              <a:ext uri="{FF2B5EF4-FFF2-40B4-BE49-F238E27FC236}">
                <a16:creationId xmlns:a16="http://schemas.microsoft.com/office/drawing/2014/main" id="{44AE47F3-9CAB-C247-85E6-8FE5129CF101}"/>
              </a:ext>
            </a:extLst>
          </p:cNvPr>
          <p:cNvSpPr txBox="1"/>
          <p:nvPr/>
        </p:nvSpPr>
        <p:spPr>
          <a:xfrm>
            <a:off x="34380925" y="12405348"/>
            <a:ext cx="4363002" cy="400110"/>
          </a:xfrm>
          <a:prstGeom prst="rect">
            <a:avLst/>
          </a:prstGeom>
          <a:noFill/>
        </p:spPr>
        <p:txBody>
          <a:bodyPr wrap="square" rtlCol="0">
            <a:spAutoFit/>
          </a:bodyPr>
          <a:lstStyle/>
          <a:p>
            <a:r>
              <a:rPr lang="en-US" sz="2000" dirty="0">
                <a:solidFill>
                  <a:srgbClr val="000099"/>
                </a:solidFill>
                <a:latin typeface="Arial" panose="020B0604020202020204" pitchFamily="34" charset="0"/>
                <a:cs typeface="Arial" panose="020B0604020202020204" pitchFamily="34" charset="0"/>
              </a:rPr>
              <a:t>Unwarmed Fluids</a:t>
            </a:r>
          </a:p>
        </p:txBody>
      </p:sp>
      <p:graphicFrame>
        <p:nvGraphicFramePr>
          <p:cNvPr id="20" name="Chart 19">
            <a:extLst>
              <a:ext uri="{FF2B5EF4-FFF2-40B4-BE49-F238E27FC236}">
                <a16:creationId xmlns:a16="http://schemas.microsoft.com/office/drawing/2014/main" id="{8EC6B333-BF51-884D-8EF9-A2B6DF4BE8A1}"/>
              </a:ext>
            </a:extLst>
          </p:cNvPr>
          <p:cNvGraphicFramePr/>
          <p:nvPr>
            <p:extLst>
              <p:ext uri="{D42A27DB-BD31-4B8C-83A1-F6EECF244321}">
                <p14:modId xmlns:p14="http://schemas.microsoft.com/office/powerpoint/2010/main" val="2749593757"/>
              </p:ext>
            </p:extLst>
          </p:nvPr>
        </p:nvGraphicFramePr>
        <p:xfrm>
          <a:off x="25488170" y="17999996"/>
          <a:ext cx="11591010" cy="7151095"/>
        </p:xfrm>
        <a:graphic>
          <a:graphicData uri="http://schemas.openxmlformats.org/drawingml/2006/chart">
            <c:chart xmlns:c="http://schemas.openxmlformats.org/drawingml/2006/chart" xmlns:r="http://schemas.openxmlformats.org/officeDocument/2006/relationships" r:id="rId5"/>
          </a:graphicData>
        </a:graphic>
      </p:graphicFrame>
      <p:sp>
        <p:nvSpPr>
          <p:cNvPr id="41" name="TextBox 40">
            <a:extLst>
              <a:ext uri="{FF2B5EF4-FFF2-40B4-BE49-F238E27FC236}">
                <a16:creationId xmlns:a16="http://schemas.microsoft.com/office/drawing/2014/main" id="{A1AF39C8-1BC2-344A-82CC-06377A4C2FB7}"/>
              </a:ext>
            </a:extLst>
          </p:cNvPr>
          <p:cNvSpPr txBox="1"/>
          <p:nvPr/>
        </p:nvSpPr>
        <p:spPr>
          <a:xfrm>
            <a:off x="34284101" y="24712853"/>
            <a:ext cx="4363002" cy="400110"/>
          </a:xfrm>
          <a:prstGeom prst="rect">
            <a:avLst/>
          </a:prstGeom>
          <a:noFill/>
        </p:spPr>
        <p:txBody>
          <a:bodyPr wrap="square" rtlCol="0">
            <a:spAutoFit/>
          </a:bodyPr>
          <a:lstStyle/>
          <a:p>
            <a:r>
              <a:rPr lang="en-US" sz="2000" dirty="0">
                <a:solidFill>
                  <a:srgbClr val="000099"/>
                </a:solidFill>
                <a:latin typeface="Arial" panose="020B0604020202020204" pitchFamily="34" charset="0"/>
                <a:cs typeface="Arial" panose="020B0604020202020204" pitchFamily="34" charset="0"/>
              </a:rPr>
              <a:t>No Fluids Given</a:t>
            </a:r>
          </a:p>
        </p:txBody>
      </p:sp>
      <p:sp>
        <p:nvSpPr>
          <p:cNvPr id="42" name="TextBox 41">
            <a:extLst>
              <a:ext uri="{FF2B5EF4-FFF2-40B4-BE49-F238E27FC236}">
                <a16:creationId xmlns:a16="http://schemas.microsoft.com/office/drawing/2014/main" id="{4345273B-1466-E74C-ACD9-2508B702B3C7}"/>
              </a:ext>
            </a:extLst>
          </p:cNvPr>
          <p:cNvSpPr txBox="1"/>
          <p:nvPr/>
        </p:nvSpPr>
        <p:spPr>
          <a:xfrm>
            <a:off x="27136079" y="24715122"/>
            <a:ext cx="4363002" cy="400110"/>
          </a:xfrm>
          <a:prstGeom prst="rect">
            <a:avLst/>
          </a:prstGeom>
          <a:noFill/>
        </p:spPr>
        <p:txBody>
          <a:bodyPr wrap="square" rtlCol="0">
            <a:spAutoFit/>
          </a:bodyPr>
          <a:lstStyle/>
          <a:p>
            <a:r>
              <a:rPr lang="en-US" sz="2000" dirty="0">
                <a:solidFill>
                  <a:srgbClr val="000099"/>
                </a:solidFill>
                <a:latin typeface="Arial" panose="020B0604020202020204" pitchFamily="34" charset="0"/>
                <a:cs typeface="Arial" panose="020B0604020202020204" pitchFamily="34" charset="0"/>
              </a:rPr>
              <a:t>Warming Cabinet Fluids</a:t>
            </a:r>
          </a:p>
        </p:txBody>
      </p:sp>
      <p:sp>
        <p:nvSpPr>
          <p:cNvPr id="43" name="TextBox 42">
            <a:extLst>
              <a:ext uri="{FF2B5EF4-FFF2-40B4-BE49-F238E27FC236}">
                <a16:creationId xmlns:a16="http://schemas.microsoft.com/office/drawing/2014/main" id="{C40E5256-B192-4442-88E2-3E1DBC064BF9}"/>
              </a:ext>
            </a:extLst>
          </p:cNvPr>
          <p:cNvSpPr txBox="1"/>
          <p:nvPr/>
        </p:nvSpPr>
        <p:spPr>
          <a:xfrm>
            <a:off x="30366926" y="24733052"/>
            <a:ext cx="4363002" cy="400110"/>
          </a:xfrm>
          <a:prstGeom prst="rect">
            <a:avLst/>
          </a:prstGeom>
          <a:noFill/>
        </p:spPr>
        <p:txBody>
          <a:bodyPr wrap="square" rtlCol="0">
            <a:spAutoFit/>
          </a:bodyPr>
          <a:lstStyle/>
          <a:p>
            <a:r>
              <a:rPr lang="en-US" sz="2000" dirty="0">
                <a:solidFill>
                  <a:srgbClr val="000099"/>
                </a:solidFill>
                <a:latin typeface="Arial" panose="020B0604020202020204" pitchFamily="34" charset="0"/>
                <a:cs typeface="Arial" panose="020B0604020202020204" pitchFamily="34" charset="0"/>
              </a:rPr>
              <a:t>Actively Warmed (Blanket)</a:t>
            </a:r>
          </a:p>
        </p:txBody>
      </p:sp>
      <p:sp>
        <p:nvSpPr>
          <p:cNvPr id="44" name="TextBox 43">
            <a:extLst>
              <a:ext uri="{FF2B5EF4-FFF2-40B4-BE49-F238E27FC236}">
                <a16:creationId xmlns:a16="http://schemas.microsoft.com/office/drawing/2014/main" id="{CCE44A3C-D55F-644E-84A0-8B7345FDCB79}"/>
              </a:ext>
            </a:extLst>
          </p:cNvPr>
          <p:cNvSpPr txBox="1"/>
          <p:nvPr/>
        </p:nvSpPr>
        <p:spPr>
          <a:xfrm>
            <a:off x="26490699" y="16194307"/>
            <a:ext cx="10147291" cy="1323439"/>
          </a:xfrm>
          <a:prstGeom prst="rect">
            <a:avLst/>
          </a:prstGeom>
          <a:noFill/>
        </p:spPr>
        <p:txBody>
          <a:bodyPr wrap="square" rtlCol="0">
            <a:spAutoFit/>
          </a:bodyPr>
          <a:lstStyle/>
          <a:p>
            <a:pPr algn="ctr"/>
            <a:r>
              <a:rPr lang="en-US" sz="4000" dirty="0">
                <a:solidFill>
                  <a:srgbClr val="000099"/>
                </a:solidFill>
                <a:latin typeface="Arial" panose="020B0604020202020204" pitchFamily="34" charset="0"/>
                <a:cs typeface="Arial" panose="020B0604020202020204" pitchFamily="34" charset="0"/>
              </a:rPr>
              <a:t>Cycle 2: Average Temperature Change in </a:t>
            </a:r>
          </a:p>
          <a:p>
            <a:pPr algn="ctr"/>
            <a:r>
              <a:rPr lang="en-US" sz="4000" dirty="0">
                <a:solidFill>
                  <a:srgbClr val="000099"/>
                </a:solidFill>
                <a:latin typeface="Arial" panose="020B0604020202020204" pitchFamily="34" charset="0"/>
                <a:cs typeface="Arial" panose="020B0604020202020204" pitchFamily="34" charset="0"/>
              </a:rPr>
              <a:t>Celsius</a:t>
            </a:r>
          </a:p>
        </p:txBody>
      </p:sp>
      <p:grpSp>
        <p:nvGrpSpPr>
          <p:cNvPr id="16" name="Group 15">
            <a:extLst>
              <a:ext uri="{FF2B5EF4-FFF2-40B4-BE49-F238E27FC236}">
                <a16:creationId xmlns:a16="http://schemas.microsoft.com/office/drawing/2014/main" id="{B5797466-DD73-0946-8143-F1067F1B5AEF}"/>
              </a:ext>
            </a:extLst>
          </p:cNvPr>
          <p:cNvGrpSpPr/>
          <p:nvPr/>
        </p:nvGrpSpPr>
        <p:grpSpPr>
          <a:xfrm>
            <a:off x="38285899" y="3283885"/>
            <a:ext cx="12197351" cy="26170894"/>
            <a:chOff x="38722734" y="4237866"/>
            <a:chExt cx="12197351" cy="26170894"/>
          </a:xfrm>
        </p:grpSpPr>
        <p:sp>
          <p:nvSpPr>
            <p:cNvPr id="11" name="Rounded Rectangle 16">
              <a:extLst>
                <a:ext uri="{FF2B5EF4-FFF2-40B4-BE49-F238E27FC236}">
                  <a16:creationId xmlns:a16="http://schemas.microsoft.com/office/drawing/2014/main" id="{BEF6DFB3-1616-D08F-B524-E2E39B7D2AFC}"/>
                </a:ext>
              </a:extLst>
            </p:cNvPr>
            <p:cNvSpPr/>
            <p:nvPr/>
          </p:nvSpPr>
          <p:spPr>
            <a:xfrm>
              <a:off x="38722734" y="4237866"/>
              <a:ext cx="12197351" cy="24135486"/>
            </a:xfrm>
            <a:prstGeom prst="roundRect">
              <a:avLst>
                <a:gd name="adj" fmla="val 5564"/>
              </a:avLst>
            </a:prstGeom>
            <a:solidFill>
              <a:srgbClr val="85D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908" dirty="0">
                <a:solidFill>
                  <a:srgbClr val="85DAFF"/>
                </a:solidFill>
              </a:endParaRPr>
            </a:p>
          </p:txBody>
        </p:sp>
        <p:sp>
          <p:nvSpPr>
            <p:cNvPr id="4" name="TextBox 3">
              <a:extLst>
                <a:ext uri="{FF2B5EF4-FFF2-40B4-BE49-F238E27FC236}">
                  <a16:creationId xmlns:a16="http://schemas.microsoft.com/office/drawing/2014/main" id="{90142D3F-1CD2-9F83-1F40-EFBA712D1770}"/>
                </a:ext>
              </a:extLst>
            </p:cNvPr>
            <p:cNvSpPr txBox="1"/>
            <p:nvPr/>
          </p:nvSpPr>
          <p:spPr>
            <a:xfrm>
              <a:off x="38870778" y="4510085"/>
              <a:ext cx="7630055" cy="923330"/>
            </a:xfrm>
            <a:prstGeom prst="rect">
              <a:avLst/>
            </a:prstGeom>
            <a:solidFill>
              <a:srgbClr val="4787BE"/>
            </a:solidFill>
          </p:spPr>
          <p:txBody>
            <a:bodyPr wrap="square" rtlCol="0" anchor="ctr" anchorCtr="1">
              <a:spAutoFit/>
            </a:bodyPr>
            <a:lstStyle/>
            <a:p>
              <a:r>
                <a:rPr lang="en-GB" sz="5400" b="1" dirty="0">
                  <a:solidFill>
                    <a:schemeClr val="bg1"/>
                  </a:solidFill>
                  <a:latin typeface="Arial" panose="020B0604020202020204" pitchFamily="34" charset="0"/>
                  <a:ea typeface="Verdana" panose="020B0604030504040204" pitchFamily="34" charset="0"/>
                  <a:cs typeface="Arial" panose="020B0604020202020204" pitchFamily="34" charset="0"/>
                </a:rPr>
                <a:t>Results</a:t>
              </a:r>
            </a:p>
          </p:txBody>
        </p:sp>
        <p:sp>
          <p:nvSpPr>
            <p:cNvPr id="10" name="TextBox 9">
              <a:extLst>
                <a:ext uri="{FF2B5EF4-FFF2-40B4-BE49-F238E27FC236}">
                  <a16:creationId xmlns:a16="http://schemas.microsoft.com/office/drawing/2014/main" id="{5FEB6CBE-A772-9C96-BB12-B2E49D1B773C}"/>
                </a:ext>
              </a:extLst>
            </p:cNvPr>
            <p:cNvSpPr txBox="1"/>
            <p:nvPr/>
          </p:nvSpPr>
          <p:spPr>
            <a:xfrm>
              <a:off x="38756454" y="18077864"/>
              <a:ext cx="6091056" cy="923330"/>
            </a:xfrm>
            <a:prstGeom prst="rect">
              <a:avLst/>
            </a:prstGeom>
            <a:solidFill>
              <a:srgbClr val="4787BE"/>
            </a:solidFill>
          </p:spPr>
          <p:txBody>
            <a:bodyPr wrap="square" rtlCol="0" anchor="ctr" anchorCtr="1">
              <a:spAutoFit/>
            </a:bodyPr>
            <a:lstStyle/>
            <a:p>
              <a:r>
                <a:rPr lang="en-GB" sz="5400" b="1" dirty="0">
                  <a:solidFill>
                    <a:schemeClr val="bg1"/>
                  </a:solidFill>
                  <a:latin typeface="Arial" panose="020B0604020202020204" pitchFamily="34" charset="0"/>
                  <a:ea typeface="Verdana" panose="020B0604030504040204" pitchFamily="34" charset="0"/>
                  <a:cs typeface="Arial" panose="020B0604020202020204" pitchFamily="34" charset="0"/>
                </a:rPr>
                <a:t>Conclusions</a:t>
              </a:r>
            </a:p>
          </p:txBody>
        </p:sp>
        <p:sp>
          <p:nvSpPr>
            <p:cNvPr id="12" name="TextBox 11">
              <a:extLst>
                <a:ext uri="{FF2B5EF4-FFF2-40B4-BE49-F238E27FC236}">
                  <a16:creationId xmlns:a16="http://schemas.microsoft.com/office/drawing/2014/main" id="{95DF2282-0002-9653-BB0A-2B73DD7E59FF}"/>
                </a:ext>
              </a:extLst>
            </p:cNvPr>
            <p:cNvSpPr txBox="1"/>
            <p:nvPr/>
          </p:nvSpPr>
          <p:spPr>
            <a:xfrm>
              <a:off x="39329791" y="5569268"/>
              <a:ext cx="11083994" cy="24839492"/>
            </a:xfrm>
            <a:prstGeom prst="rect">
              <a:avLst/>
            </a:prstGeom>
            <a:noFill/>
          </p:spPr>
          <p:txBody>
            <a:bodyPr wrap="square" rtlCol="0">
              <a:spAutoFit/>
            </a:bodyPr>
            <a:lstStyle/>
            <a:p>
              <a:pPr marL="966747" indent="-966747">
                <a:buFont typeface="Arial" panose="020B0604020202020204" pitchFamily="34" charset="0"/>
                <a:buChar char="•"/>
              </a:pP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In the first cycle, 4 patients were actively warmed with either a warm air blanket and/or a fluid warming device. 14 patients were given unwarmed fluids. 10 patients received neither fluids nor active warming. </a:t>
              </a:r>
            </a:p>
            <a:p>
              <a:pPr marL="966747" indent="-966747">
                <a:buFont typeface="Arial" panose="020B0604020202020204" pitchFamily="34" charset="0"/>
                <a:buChar char="•"/>
              </a:pP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In the 24 patients who were </a:t>
              </a:r>
              <a:r>
                <a:rPr lang="en-GB" sz="4000" b="1" dirty="0">
                  <a:solidFill>
                    <a:srgbClr val="000099"/>
                  </a:solidFill>
                  <a:latin typeface="Arial" panose="020B0604020202020204" pitchFamily="34" charset="0"/>
                  <a:ea typeface="Calibri" panose="020F0502020204030204" pitchFamily="34" charset="0"/>
                  <a:cs typeface="Arial" panose="020B0604020202020204" pitchFamily="34" charset="0"/>
                </a:rPr>
                <a:t>not actively warmed </a:t>
              </a: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the average change in temperature was </a:t>
              </a:r>
              <a:r>
                <a:rPr lang="en-GB" sz="4000" b="1" dirty="0">
                  <a:solidFill>
                    <a:srgbClr val="000099"/>
                  </a:solidFill>
                  <a:latin typeface="Arial" panose="020B0604020202020204" pitchFamily="34" charset="0"/>
                  <a:ea typeface="Calibri" panose="020F0502020204030204" pitchFamily="34" charset="0"/>
                  <a:cs typeface="Arial" panose="020B0604020202020204" pitchFamily="34" charset="0"/>
                </a:rPr>
                <a:t>- 0.3 degrees</a:t>
              </a:r>
            </a:p>
            <a:p>
              <a:pPr marL="966747" indent="-966747">
                <a:buFont typeface="Arial" panose="020B0604020202020204" pitchFamily="34" charset="0"/>
                <a:buChar char="•"/>
              </a:pP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Those unwarmed patients who were </a:t>
              </a:r>
              <a:r>
                <a:rPr lang="en-GB" sz="4000" b="1" dirty="0">
                  <a:solidFill>
                    <a:srgbClr val="000099"/>
                  </a:solidFill>
                  <a:latin typeface="Arial" panose="020B0604020202020204" pitchFamily="34" charset="0"/>
                  <a:ea typeface="Calibri" panose="020F0502020204030204" pitchFamily="34" charset="0"/>
                  <a:cs typeface="Arial" panose="020B0604020202020204" pitchFamily="34" charset="0"/>
                </a:rPr>
                <a:t>also</a:t>
              </a: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 </a:t>
              </a:r>
              <a:r>
                <a:rPr lang="en-GB" sz="4000" b="1" dirty="0">
                  <a:solidFill>
                    <a:srgbClr val="000099"/>
                  </a:solidFill>
                  <a:latin typeface="Arial" panose="020B0604020202020204" pitchFamily="34" charset="0"/>
                  <a:ea typeface="Calibri" panose="020F0502020204030204" pitchFamily="34" charset="0"/>
                  <a:cs typeface="Arial" panose="020B0604020202020204" pitchFamily="34" charset="0"/>
                </a:rPr>
                <a:t>given unwarmed fluids</a:t>
              </a: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 had the greatest fall in temperatures. Of the 14 in this group, the average change was </a:t>
              </a:r>
              <a:r>
                <a:rPr lang="en-GB" sz="4000" b="1" dirty="0">
                  <a:solidFill>
                    <a:srgbClr val="000099"/>
                  </a:solidFill>
                  <a:latin typeface="Arial" panose="020B0604020202020204" pitchFamily="34" charset="0"/>
                  <a:ea typeface="Calibri" panose="020F0502020204030204" pitchFamily="34" charset="0"/>
                  <a:cs typeface="Arial" panose="020B0604020202020204" pitchFamily="34" charset="0"/>
                </a:rPr>
                <a:t>- 0.5 degrees.</a:t>
              </a:r>
            </a:p>
            <a:p>
              <a:pPr marL="966747" indent="-966747">
                <a:spcAft>
                  <a:spcPts val="1690"/>
                </a:spcAft>
                <a:buFont typeface="Arial" panose="020B0604020202020204" pitchFamily="34" charset="0"/>
                <a:buChar char="•"/>
              </a:pP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In the second cycle we collected data on 18 patients. 13 patients received </a:t>
              </a:r>
              <a:r>
                <a:rPr lang="en-GB" sz="4000" b="1" dirty="0">
                  <a:solidFill>
                    <a:srgbClr val="000099"/>
                  </a:solidFill>
                  <a:latin typeface="Arial" panose="020B0604020202020204" pitchFamily="34" charset="0"/>
                  <a:ea typeface="Calibri" panose="020F0502020204030204" pitchFamily="34" charset="0"/>
                  <a:cs typeface="Arial" panose="020B0604020202020204" pitchFamily="34" charset="0"/>
                </a:rPr>
                <a:t>pre-warmed fluids </a:t>
              </a: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from the warming cabinet, but were not actively warmed by other means, and the average change in temperature in this group was </a:t>
              </a:r>
              <a:r>
                <a:rPr lang="en-GB" sz="4000" b="1" dirty="0">
                  <a:solidFill>
                    <a:srgbClr val="000099"/>
                  </a:solidFill>
                  <a:latin typeface="Arial" panose="020B0604020202020204" pitchFamily="34" charset="0"/>
                  <a:ea typeface="Calibri" panose="020F0502020204030204" pitchFamily="34" charset="0"/>
                  <a:cs typeface="Arial" panose="020B0604020202020204" pitchFamily="34" charset="0"/>
                </a:rPr>
                <a:t>+0.1 degrees</a:t>
              </a: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 as compared with </a:t>
              </a:r>
              <a:r>
                <a:rPr lang="en-GB" sz="4000" b="1" dirty="0">
                  <a:solidFill>
                    <a:srgbClr val="000099"/>
                  </a:solidFill>
                  <a:latin typeface="Arial" panose="020B0604020202020204" pitchFamily="34" charset="0"/>
                  <a:ea typeface="Calibri" panose="020F0502020204030204" pitchFamily="34" charset="0"/>
                  <a:cs typeface="Arial" panose="020B0604020202020204" pitchFamily="34" charset="0"/>
                </a:rPr>
                <a:t>-0.5 degrees </a:t>
              </a: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in the same group in the first audit cycle. </a:t>
              </a:r>
              <a:endParaRPr lang="en-GB" sz="3600" dirty="0">
                <a:solidFill>
                  <a:srgbClr val="000099"/>
                </a:solidFill>
                <a:latin typeface="Arial" panose="020B0604020202020204" pitchFamily="34" charset="0"/>
                <a:cs typeface="Arial" panose="020B0604020202020204" pitchFamily="34" charset="0"/>
              </a:endParaRPr>
            </a:p>
            <a:p>
              <a:endParaRPr lang="en-GB" sz="4000" dirty="0">
                <a:solidFill>
                  <a:srgbClr val="000099"/>
                </a:solidFill>
                <a:latin typeface="Arial" panose="020B0604020202020204" pitchFamily="34" charset="0"/>
                <a:cs typeface="Arial" panose="020B0604020202020204" pitchFamily="34" charset="0"/>
              </a:endParaRPr>
            </a:p>
            <a:p>
              <a:endParaRPr lang="en-GB" sz="4000" dirty="0">
                <a:solidFill>
                  <a:srgbClr val="000099"/>
                </a:solidFill>
                <a:latin typeface="Arial" panose="020B0604020202020204" pitchFamily="34" charset="0"/>
                <a:cs typeface="Arial" panose="020B0604020202020204" pitchFamily="34" charset="0"/>
              </a:endParaRPr>
            </a:p>
            <a:p>
              <a:pPr marL="966747" indent="-966747">
                <a:buFont typeface="Arial" panose="020B0604020202020204" pitchFamily="34" charset="0"/>
                <a:buChar char="•"/>
              </a:pP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We now routinely pre-warm all IV fluids in a warming cabinet. We hope this will improve perioperative temperature management and reduce the unnecessary use of the fluid warming device which uses costly giving sets with plastic waste. </a:t>
              </a:r>
            </a:p>
            <a:p>
              <a:pPr marL="966747" indent="-966747">
                <a:buFont typeface="Arial" panose="020B0604020202020204" pitchFamily="34" charset="0"/>
                <a:buChar char="•"/>
              </a:pPr>
              <a:r>
                <a:rPr lang="en-GB" sz="4000" dirty="0">
                  <a:solidFill>
                    <a:srgbClr val="000099"/>
                  </a:solidFill>
                  <a:latin typeface="Arial" panose="020B0604020202020204" pitchFamily="34" charset="0"/>
                  <a:ea typeface="Calibri" panose="020F0502020204030204" pitchFamily="34" charset="0"/>
                  <a:cs typeface="Arial" panose="020B0604020202020204" pitchFamily="34" charset="0"/>
                </a:rPr>
                <a:t>We have also highlighted the need for continuous core temperature measurement when using active warming methods to avoid hyperthermia.</a:t>
              </a:r>
            </a:p>
            <a:p>
              <a:endParaRPr lang="en-GB" sz="4000" dirty="0">
                <a:solidFill>
                  <a:srgbClr val="000099"/>
                </a:solidFill>
                <a:latin typeface="Arial" panose="020B0604020202020204" pitchFamily="34" charset="0"/>
                <a:cs typeface="Arial" panose="020B0604020202020204" pitchFamily="34" charset="0"/>
              </a:endParaRPr>
            </a:p>
            <a:p>
              <a:endParaRPr lang="en-GB" sz="2000" dirty="0">
                <a:solidFill>
                  <a:srgbClr val="000099"/>
                </a:solidFill>
                <a:latin typeface="Arial" panose="020B0604020202020204" pitchFamily="34" charset="0"/>
                <a:cs typeface="Arial" panose="020B0604020202020204" pitchFamily="34" charset="0"/>
              </a:endParaRPr>
            </a:p>
            <a:p>
              <a:pPr marL="342900" indent="-342900">
                <a:buAutoNum type="arabicPeriod"/>
              </a:pPr>
              <a:r>
                <a:rPr lang="en-GB" sz="1800" dirty="0">
                  <a:solidFill>
                    <a:srgbClr val="000099"/>
                  </a:solidFill>
                  <a:latin typeface="Arial" panose="020B0604020202020204" pitchFamily="34" charset="0"/>
                  <a:cs typeface="Arial" panose="020B0604020202020204" pitchFamily="34" charset="0"/>
                </a:rPr>
                <a:t>Harper CM. Maintaining Perioperative Normothermia. BMJ. 2003;326(7392):721–</a:t>
              </a:r>
            </a:p>
            <a:p>
              <a:pPr marL="342900" indent="-342900">
                <a:buAutoNum type="arabicPeriod"/>
              </a:pPr>
              <a:r>
                <a:rPr lang="en-GB" sz="1800" dirty="0">
                  <a:solidFill>
                    <a:srgbClr val="000099"/>
                  </a:solidFill>
                  <a:latin typeface="Arial" panose="020B0604020202020204" pitchFamily="34" charset="0"/>
                  <a:cs typeface="Arial" panose="020B0604020202020204" pitchFamily="34" charset="0"/>
                </a:rPr>
                <a:t>Sessler DI. Perioperative heat balance. </a:t>
              </a:r>
              <a:r>
                <a:rPr lang="en-GB" sz="1800" dirty="0" err="1">
                  <a:solidFill>
                    <a:srgbClr val="000099"/>
                  </a:solidFill>
                  <a:latin typeface="Arial" panose="020B0604020202020204" pitchFamily="34" charset="0"/>
                  <a:cs typeface="Arial" panose="020B0604020202020204" pitchFamily="34" charset="0"/>
                </a:rPr>
                <a:t>Anesthesiology</a:t>
              </a:r>
              <a:r>
                <a:rPr lang="en-GB" sz="1800" dirty="0">
                  <a:solidFill>
                    <a:srgbClr val="000099"/>
                  </a:solidFill>
                  <a:latin typeface="Arial" panose="020B0604020202020204" pitchFamily="34" charset="0"/>
                  <a:cs typeface="Arial" panose="020B0604020202020204" pitchFamily="34" charset="0"/>
                </a:rPr>
                <a:t> 2000;92:578– 596.</a:t>
              </a:r>
            </a:p>
            <a:p>
              <a:pPr marL="342900" indent="-342900">
                <a:buAutoNum type="arabicPeriod"/>
              </a:pPr>
              <a:r>
                <a:rPr lang="en-GB" sz="1800" dirty="0">
                  <a:solidFill>
                    <a:srgbClr val="000099"/>
                  </a:solidFill>
                  <a:latin typeface="Arial" panose="020B0604020202020204" pitchFamily="34" charset="0"/>
                  <a:cs typeface="Arial" panose="020B0604020202020204" pitchFamily="34" charset="0"/>
                </a:rPr>
                <a:t>Scottish Government. NHS Scotland climate emergency and sustainability strategy: 2022-2026. Available from: </a:t>
              </a:r>
              <a:r>
                <a:rPr lang="en-GB" sz="1800" dirty="0">
                  <a:solidFill>
                    <a:srgbClr val="000099"/>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https://www.gov.scot/publications/nhs-scotland-climate-emergency-sustainability-strategy-2022-2026/#:~:text=To%20play%20our%20part%20in,developing%20low%2Dcarbon%20health%20systems</a:t>
              </a:r>
              <a:r>
                <a:rPr lang="en-GB" sz="1800" dirty="0">
                  <a:solidFill>
                    <a:srgbClr val="000099"/>
                  </a:solidFill>
                  <a:latin typeface="Arial" panose="020B0604020202020204" pitchFamily="34" charset="0"/>
                  <a:cs typeface="Arial" panose="020B0604020202020204" pitchFamily="34" charset="0"/>
                </a:rPr>
                <a:t>.. (Accessed 20.03.2023)</a:t>
              </a:r>
              <a:endParaRPr lang="en-GB" sz="3600" dirty="0">
                <a:solidFill>
                  <a:srgbClr val="000099"/>
                </a:solidFill>
                <a:latin typeface="Arial" panose="020B0604020202020204" pitchFamily="34" charset="0"/>
                <a:cs typeface="Arial" panose="020B0604020202020204" pitchFamily="34" charset="0"/>
              </a:endParaRPr>
            </a:p>
            <a:p>
              <a:pPr marL="966747" indent="-966747">
                <a:buFont typeface="Arial" panose="020B0604020202020204" pitchFamily="34" charset="0"/>
                <a:buChar char="•"/>
              </a:pPr>
              <a:endParaRPr lang="en-GB" sz="4000" dirty="0">
                <a:solidFill>
                  <a:srgbClr val="000099"/>
                </a:solidFill>
                <a:latin typeface="Arial" panose="020B0604020202020204" pitchFamily="34" charset="0"/>
                <a:ea typeface="Calibri" panose="020F0502020204030204" pitchFamily="34" charset="0"/>
                <a:cs typeface="Arial" panose="020B0604020202020204" pitchFamily="34" charset="0"/>
              </a:endParaRPr>
            </a:p>
            <a:p>
              <a:pPr marL="966747" indent="-966747">
                <a:buFont typeface="Arial" panose="020B0604020202020204" pitchFamily="34" charset="0"/>
                <a:buChar char="•"/>
              </a:pPr>
              <a:endParaRPr lang="en-GB" sz="6096" dirty="0">
                <a:solidFill>
                  <a:srgbClr val="000099"/>
                </a:solidFill>
                <a:latin typeface="Arial" panose="020B0604020202020204" pitchFamily="34" charset="0"/>
                <a:cs typeface="Arial" panose="020B0604020202020204" pitchFamily="34" charset="0"/>
              </a:endParaRPr>
            </a:p>
          </p:txBody>
        </p:sp>
        <p:sp>
          <p:nvSpPr>
            <p:cNvPr id="46" name="TextBox 45">
              <a:extLst>
                <a:ext uri="{FF2B5EF4-FFF2-40B4-BE49-F238E27FC236}">
                  <a16:creationId xmlns:a16="http://schemas.microsoft.com/office/drawing/2014/main" id="{4CACF9A7-79B3-544E-96D2-B45C17752324}"/>
                </a:ext>
              </a:extLst>
            </p:cNvPr>
            <p:cNvSpPr txBox="1"/>
            <p:nvPr/>
          </p:nvSpPr>
          <p:spPr>
            <a:xfrm>
              <a:off x="38756454" y="25380897"/>
              <a:ext cx="5540884" cy="584775"/>
            </a:xfrm>
            <a:prstGeom prst="rect">
              <a:avLst/>
            </a:prstGeom>
            <a:solidFill>
              <a:srgbClr val="4787BE"/>
            </a:solidFill>
          </p:spPr>
          <p:txBody>
            <a:bodyPr wrap="square" rtlCol="0" anchor="ctr" anchorCtr="1">
              <a:spAutoFit/>
            </a:bodyPr>
            <a:lstStyle/>
            <a:p>
              <a:r>
                <a:rPr lang="en-GB" sz="3200" b="1" dirty="0">
                  <a:solidFill>
                    <a:schemeClr val="bg1"/>
                  </a:solidFill>
                  <a:latin typeface="Arial" panose="020B0604020202020204" pitchFamily="34" charset="0"/>
                  <a:ea typeface="Verdana" panose="020B0604030504040204" pitchFamily="34" charset="0"/>
                  <a:cs typeface="Arial" panose="020B0604020202020204" pitchFamily="34" charset="0"/>
                </a:rPr>
                <a:t>References:</a:t>
              </a:r>
            </a:p>
          </p:txBody>
        </p:sp>
      </p:grpSp>
      <p:sp>
        <p:nvSpPr>
          <p:cNvPr id="21" name="TextBox 20">
            <a:extLst>
              <a:ext uri="{FF2B5EF4-FFF2-40B4-BE49-F238E27FC236}">
                <a16:creationId xmlns:a16="http://schemas.microsoft.com/office/drawing/2014/main" id="{707B5D22-A282-A24C-A72D-48F2341A4738}"/>
              </a:ext>
            </a:extLst>
          </p:cNvPr>
          <p:cNvSpPr txBox="1"/>
          <p:nvPr/>
        </p:nvSpPr>
        <p:spPr>
          <a:xfrm>
            <a:off x="25400406" y="25786268"/>
            <a:ext cx="12197351" cy="924227"/>
          </a:xfrm>
          <a:prstGeom prst="rect">
            <a:avLst/>
          </a:prstGeom>
          <a:noFill/>
        </p:spPr>
        <p:txBody>
          <a:bodyPr wrap="square" rtlCol="0">
            <a:spAutoFit/>
          </a:bodyPr>
          <a:lstStyle/>
          <a:p>
            <a:r>
              <a:rPr lang="en-US" sz="2703" i="1" dirty="0">
                <a:solidFill>
                  <a:srgbClr val="000099"/>
                </a:solidFill>
                <a:latin typeface="Arial" panose="020B0604020202020204" pitchFamily="34" charset="0"/>
                <a:cs typeface="Arial" panose="020B0604020202020204" pitchFamily="34" charset="0"/>
              </a:rPr>
              <a:t>Figure 2: A graph showing average temperature changes in the second cycle. IV fluids were stored in a warming cabinet for this cycle.</a:t>
            </a:r>
            <a:endParaRPr lang="en-US" sz="11163" i="1" dirty="0">
              <a:solidFill>
                <a:srgbClr val="000099"/>
              </a:solidFill>
            </a:endParaRPr>
          </a:p>
        </p:txBody>
      </p:sp>
      <p:sp>
        <p:nvSpPr>
          <p:cNvPr id="48" name="TextBox 47">
            <a:extLst>
              <a:ext uri="{FF2B5EF4-FFF2-40B4-BE49-F238E27FC236}">
                <a16:creationId xmlns:a16="http://schemas.microsoft.com/office/drawing/2014/main" id="{B9587B4B-CE8E-EA4A-8E7D-BDEB439C59E2}"/>
              </a:ext>
            </a:extLst>
          </p:cNvPr>
          <p:cNvSpPr txBox="1"/>
          <p:nvPr/>
        </p:nvSpPr>
        <p:spPr>
          <a:xfrm>
            <a:off x="25488170" y="13673890"/>
            <a:ext cx="11591010" cy="924227"/>
          </a:xfrm>
          <a:prstGeom prst="rect">
            <a:avLst/>
          </a:prstGeom>
          <a:noFill/>
        </p:spPr>
        <p:txBody>
          <a:bodyPr wrap="square" rtlCol="0">
            <a:spAutoFit/>
          </a:bodyPr>
          <a:lstStyle/>
          <a:p>
            <a:r>
              <a:rPr lang="en-US" sz="2703" i="1" dirty="0">
                <a:solidFill>
                  <a:srgbClr val="000099"/>
                </a:solidFill>
                <a:latin typeface="Arial" panose="020B0604020202020204" pitchFamily="34" charset="0"/>
                <a:cs typeface="Arial" panose="020B0604020202020204" pitchFamily="34" charset="0"/>
              </a:rPr>
              <a:t>Figure 1: A graph showing average temperature changes in the first cycle. Three different patient groups were recorded.</a:t>
            </a:r>
            <a:endParaRPr lang="en-US" sz="11163" i="1" dirty="0">
              <a:solidFill>
                <a:srgbClr val="000099"/>
              </a:solidFill>
            </a:endParaRPr>
          </a:p>
        </p:txBody>
      </p:sp>
      <p:sp>
        <p:nvSpPr>
          <p:cNvPr id="31" name="TextBox 30">
            <a:extLst>
              <a:ext uri="{FF2B5EF4-FFF2-40B4-BE49-F238E27FC236}">
                <a16:creationId xmlns:a16="http://schemas.microsoft.com/office/drawing/2014/main" id="{26D3F542-45F1-FA4B-9C01-072EA994A816}"/>
              </a:ext>
            </a:extLst>
          </p:cNvPr>
          <p:cNvSpPr txBox="1"/>
          <p:nvPr/>
        </p:nvSpPr>
        <p:spPr>
          <a:xfrm>
            <a:off x="24438292" y="27961976"/>
            <a:ext cx="29921200" cy="707886"/>
          </a:xfrm>
          <a:prstGeom prst="rect">
            <a:avLst/>
          </a:prstGeom>
          <a:noFill/>
        </p:spPr>
        <p:txBody>
          <a:bodyPr wrap="square">
            <a:spAutoFit/>
          </a:bodyPr>
          <a:lstStyle/>
          <a:p>
            <a:pPr algn="l"/>
            <a:r>
              <a:rPr lang="en-US" sz="4000" i="0" dirty="0">
                <a:solidFill>
                  <a:srgbClr val="000099"/>
                </a:solidFill>
                <a:latin typeface="Arial" panose="020B0604020202020204" pitchFamily="34" charset="0"/>
                <a:cs typeface="Arial" panose="020B0604020202020204" pitchFamily="34" charset="0"/>
              </a:rPr>
              <a:t>Acknowledgements: Many thanks to theatre staff at Lorn and Islands Hospital for facilitating this project.</a:t>
            </a:r>
          </a:p>
        </p:txBody>
      </p:sp>
    </p:spTree>
    <p:extLst>
      <p:ext uri="{BB962C8B-B14F-4D97-AF65-F5344CB8AC3E}">
        <p14:creationId xmlns:p14="http://schemas.microsoft.com/office/powerpoint/2010/main" val="1400457580"/>
      </p:ext>
    </p:extLst>
  </p:cSld>
  <p:clrMapOvr>
    <a:masterClrMapping/>
  </p:clrMapOvr>
</p:sld>
</file>

<file path=ppt/theme/theme1.xml><?xml version="1.0" encoding="utf-8"?>
<a:theme xmlns:a="http://schemas.openxmlformats.org/drawingml/2006/main" name="06_Elements">
  <a:themeElements>
    <a:clrScheme name="Custom 1">
      <a:dk1>
        <a:srgbClr val="999999"/>
      </a:dk1>
      <a:lt1>
        <a:srgbClr val="FFFFFF"/>
      </a:lt1>
      <a:dk2>
        <a:srgbClr val="000000"/>
      </a:dk2>
      <a:lt2>
        <a:srgbClr val="C1272D"/>
      </a:lt2>
      <a:accent1>
        <a:srgbClr val="F8682C"/>
      </a:accent1>
      <a:accent2>
        <a:srgbClr val="FFC300"/>
      </a:accent2>
      <a:accent3>
        <a:srgbClr val="91C300"/>
      </a:accent3>
      <a:accent4>
        <a:srgbClr val="00B4F1"/>
      </a:accent4>
      <a:accent5>
        <a:srgbClr val="E6E6E6"/>
      </a:accent5>
      <a:accent6>
        <a:srgbClr val="007E59"/>
      </a:accent6>
      <a:hlink>
        <a:srgbClr val="29ABE2"/>
      </a:hlink>
      <a:folHlink>
        <a:srgbClr val="29ABE2"/>
      </a:folHlink>
    </a:clrScheme>
    <a:fontScheme name="Custom 1">
      <a:majorFont>
        <a:latin typeface="Century Gothic"/>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solidFill>
              <a:schemeClr val="accent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23236567_Infographic shapes_RVA_v4.potx" id="{BB86E56C-A35A-4F75-9A63-B3F8D757F3F3}" vid="{FFF032B6-16EC-45D4-B3CF-489335FDB5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ec49a593-3265-4a49-b71d-8db4c0af5911" xsi:nil="true"/>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278FA5-0B02-4216-9A19-B9C7AA531C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9a593-3265-4a49-b71d-8db4c0af5911"/>
    <ds:schemaRef ds:uri="eef307fe-dfcd-4dc4-b0dc-232c2dad2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8DD073-A07C-493C-B4DC-FAB1E03DC8BC}">
  <ds:schemaRefs>
    <ds:schemaRef ds:uri="http://purl.org/dc/terms/"/>
    <ds:schemaRef ds:uri="http://schemas.microsoft.com/office/2006/documentManagement/types"/>
    <ds:schemaRef ds:uri="http://www.w3.org/XML/1998/namespace"/>
    <ds:schemaRef ds:uri="http://schemas.microsoft.com/office/2006/metadata/properties"/>
    <ds:schemaRef ds:uri="eef307fe-dfcd-4dc4-b0dc-232c2dad2b81"/>
    <ds:schemaRef ds:uri="http://purl.org/dc/dcmitype/"/>
    <ds:schemaRef ds:uri="http://purl.org/dc/elements/1.1/"/>
    <ds:schemaRef ds:uri="http://schemas.microsoft.com/office/infopath/2007/PartnerControls"/>
    <ds:schemaRef ds:uri="http://schemas.openxmlformats.org/package/2006/metadata/core-properties"/>
    <ds:schemaRef ds:uri="ec49a593-3265-4a49-b71d-8db4c0af5911"/>
  </ds:schemaRefs>
</ds:datastoreItem>
</file>

<file path=customXml/itemProps3.xml><?xml version="1.0" encoding="utf-8"?>
<ds:datastoreItem xmlns:ds="http://schemas.openxmlformats.org/officeDocument/2006/customXml" ds:itemID="{9A53E21A-346E-40CF-AF57-6C477B2385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Infographic shapes</Template>
  <TotalTime>0</TotalTime>
  <Words>692</Words>
  <Application>Microsoft Office PowerPoint</Application>
  <PresentationFormat>Custom</PresentationFormat>
  <Paragraphs>49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Times New Roman</vt:lpstr>
      <vt:lpstr>06_Elements</vt:lpstr>
      <vt:lpstr>Is a warming cabinet a viable alternative to fluid warmers? Reducing the environmental burden of Anaesthesia: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2022-08-20T22:52:57Z</dcterms:created>
  <dcterms:modified xsi:type="dcterms:W3CDTF">2023-05-05T08:30:36Z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y fmtid="{D5CDD505-2E9C-101B-9397-08002B2CF9AE}" pid="3" name="MediaServiceImageTags">
    <vt:lpwstr/>
  </property>
</Properties>
</file>